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pdf" ContentType="application/pdf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notesMasterIdLst>
    <p:notesMasterId r:id="rId62"/>
  </p:notesMasterIdLst>
  <p:sldIdLst>
    <p:sldId id="256" r:id="rId2"/>
    <p:sldId id="303" r:id="rId3"/>
    <p:sldId id="395" r:id="rId4"/>
    <p:sldId id="397" r:id="rId5"/>
    <p:sldId id="377" r:id="rId6"/>
    <p:sldId id="398" r:id="rId7"/>
    <p:sldId id="399" r:id="rId8"/>
    <p:sldId id="400" r:id="rId9"/>
    <p:sldId id="401" r:id="rId10"/>
    <p:sldId id="402" r:id="rId11"/>
    <p:sldId id="405" r:id="rId12"/>
    <p:sldId id="396" r:id="rId13"/>
    <p:sldId id="403" r:id="rId14"/>
    <p:sldId id="406" r:id="rId15"/>
    <p:sldId id="407" r:id="rId16"/>
    <p:sldId id="404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3" r:id="rId30"/>
    <p:sldId id="420" r:id="rId31"/>
    <p:sldId id="421" r:id="rId32"/>
    <p:sldId id="424" r:id="rId33"/>
    <p:sldId id="425" r:id="rId34"/>
    <p:sldId id="426" r:id="rId35"/>
    <p:sldId id="429" r:id="rId36"/>
    <p:sldId id="427" r:id="rId37"/>
    <p:sldId id="428" r:id="rId38"/>
    <p:sldId id="430" r:id="rId39"/>
    <p:sldId id="393" r:id="rId40"/>
    <p:sldId id="432" r:id="rId41"/>
    <p:sldId id="431" r:id="rId42"/>
    <p:sldId id="433" r:id="rId43"/>
    <p:sldId id="434" r:id="rId44"/>
    <p:sldId id="435" r:id="rId45"/>
    <p:sldId id="436" r:id="rId46"/>
    <p:sldId id="437" r:id="rId47"/>
    <p:sldId id="444" r:id="rId48"/>
    <p:sldId id="438" r:id="rId49"/>
    <p:sldId id="439" r:id="rId50"/>
    <p:sldId id="440" r:id="rId51"/>
    <p:sldId id="441" r:id="rId52"/>
    <p:sldId id="442" r:id="rId53"/>
    <p:sldId id="451" r:id="rId54"/>
    <p:sldId id="448" r:id="rId55"/>
    <p:sldId id="445" r:id="rId56"/>
    <p:sldId id="446" r:id="rId57"/>
    <p:sldId id="447" r:id="rId58"/>
    <p:sldId id="452" r:id="rId59"/>
    <p:sldId id="453" r:id="rId60"/>
    <p:sldId id="450" r:id="rId61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7:30:48.6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A9281-03B9-4E5E-9E6B-A16D5BC5E068}" emma:medium="tactile" emma:mode="ink">
          <msink:context xmlns:msink="http://schemas.microsoft.com/ink/2010/main" type="writingRegion" rotatedBoundingBox="12563,10376 16348,10224 16400,11515 12615,11667"/>
        </emma:interpretation>
      </emma:emma>
    </inkml:annotationXML>
    <inkml:traceGroup>
      <inkml:annotationXML>
        <emma:emma xmlns:emma="http://www.w3.org/2003/04/emma" version="1.0">
          <emma:interpretation id="{C4FF554E-CEEA-4C71-B612-EF2B791EE436}" emma:medium="tactile" emma:mode="ink">
            <msink:context xmlns:msink="http://schemas.microsoft.com/ink/2010/main" type="paragraph" rotatedBoundingBox="12563,10376 16348,10224 16400,11515 12615,11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23F95-6BE2-4087-8326-0B8553B8A849}" emma:medium="tactile" emma:mode="ink">
              <msink:context xmlns:msink="http://schemas.microsoft.com/ink/2010/main" type="line" rotatedBoundingBox="12563,10376 16348,10224 16400,11515 12615,11667"/>
            </emma:interpretation>
          </emma:emma>
        </inkml:annotationXML>
        <inkml:traceGroup>
          <inkml:annotationXML>
            <emma:emma xmlns:emma="http://www.w3.org/2003/04/emma" version="1.0">
              <emma:interpretation id="{7B283142-4318-41BA-BBFE-65DA18BCCE82}" emma:medium="tactile" emma:mode="ink">
                <msink:context xmlns:msink="http://schemas.microsoft.com/ink/2010/main" type="inkWord" rotatedBoundingBox="12563,10376 13900,10322 13945,11429 12608,11483"/>
              </emma:interpretation>
            </emma:emma>
          </inkml:annotationXML>
          <inkml:trace contextRef="#ctx0" brushRef="#br0">124 17 11 0,'4'-15'5'0,"5"26"6"0,-9-11 5 16,0 8-13-16,0 4 1 15,-4-1 2-15,-1 9 0 16,-3 7-8-16,-1-4 0 16,0 8 6-16,0 12 0 0,-4 3-2 15,0 13 0-15,0 10-1 16,4 5 0-16,-4 4 0 15,0 7 1-15,5-19-1 16,3-8 0-16,5-8 0 16,9-11 0-16,8-8 0 15,10-8 0-15,3-7 0 16,5-1 0-16,0 1 0 16,0-1 0-16,0 5-1 15,0 3 1-15,-1 4-1 16,-3-3 1-16,-9 3-1 15,-5-8 1-15,1-3 0 16,-5-9 0-16,-4-3-2 16,-5-12 0-16,-8-7-3 15,-5-8 0-15,-4-8-5 0,-5 0 0 16,1-4-3 0,-5-8 1-16</inkml:trace>
          <inkml:trace contextRef="#ctx0" brushRef="#br0" timeOffset="422.6301">233 486 20 0,'4'-23'10'0,"5"4"-4"0,-9 19 17 15,0 0-20-15,0 0 1 16,0 11 1-16,0 13 0 16,0 11-7-16,0 11 1 0,-9 4 4 15,-4 5 0-15,-4-5-2 16,-5 1 0-16,-4 3 0 15,-5 0 0-15,-4 0 0 16,1-7 0-16,3-12 0 16,5-12 0-16,0-15-3 15,-1-16 1-15,6-15-3 16,-1-8 1-16,0-16-1 16,-4-7 0-16,0 8 1 15,0 3 0-15,-5 8 4 16,0 8 0-16,5 7 2 15,0 9 1-15,4 3 0 16,5 8 0-16,8 0-2 16,5-4 1-16,17 4-2 15,17-4 1-15,14-3-2 16,0-9 1-16,4 1-1 16,4-1 1-16,0 0 0 0,5-3 1 15,4 0-7 1,0-1 0-16,0-3-7 0,-4 0 1 15</inkml:trace>
          <inkml:trace contextRef="#ctx0" brushRef="#br0" timeOffset="1277.1255">333 657 24 0,'-13'-8'12'0,"18"8"-6"15,-1-7 21-15,9-1-25 16,0 0 0-16,0-4 0 16,5 8 0-16,-1-7-3 15,5 3 1-15,0 4 1 16,0-4 0-16,-9 8-5 16,9 4 1-16,-14-4-4 15,1 8 0-15,-9 0-1 16,-9 3 1-16,-4 5 1 0,-13 3 1 15,-9 5 5-15,5-1 0 16,3 4 6-16,6-4 0 16,3-3 1-16,9-5 1 15,5-7-2-15,8 0 0 16,14-16-2-16,8-4 0 16,5 1-7-16,3-5 1 15,1-3-8-15,5-4 1 16</inkml:trace>
          <inkml:trace contextRef="#ctx0" brushRef="#br0" timeOffset="991.298">613 265 17 0,'0'-11'8'0,"4"-5"2"0,-4 8 3 31,4 12-7-31,-4 8 0 16,0 7 2-16,0 16 1 16,0 23-12-16,0 12 0 15,-8 16 7-15,3 3 1 16,-3-8-4-16,-1-7 1 15,0-12-1-15,5-12 0 0,-5-11-2 16,0-20 1-16,1-15-4 16,-6-11 1-16,-3-13-6 15,0-7 0-15,-5-4-2 16,4 0 1-16</inkml:trace>
          <inkml:trace contextRef="#ctx0" brushRef="#br0" timeOffset="2930.203">-430 261 17 0,'-22'0'8'0,"0"12"3"0,14-8-1 16,-6 4-5-16,-3 3 0 15,-5 5 3-15,-4 7 0 16,0 8-10-16,0 16 1 16,4 7 6-16,0 8 1 0,9 8-4 15,0-4 1-15,4 0-2 16,5-4 1-16,13-4-1 16,12-4 0-16,19-7-1 15,8-8 1-15,4-1-9 16,9 1 1-16,4-4-4 15,-12-8 0-15</inkml:trace>
        </inkml:traceGroup>
        <inkml:traceGroup>
          <inkml:annotationXML>
            <emma:emma xmlns:emma="http://www.w3.org/2003/04/emma" version="1.0">
              <emma:interpretation id="{FFF29CB6-05C2-4553-8550-262E0DA668EE}" emma:medium="tactile" emma:mode="ink">
                <msink:context xmlns:msink="http://schemas.microsoft.com/ink/2010/main" type="inkWord" rotatedBoundingBox="13976,10543 14372,10527 14400,11219 14003,11235"/>
              </emma:interpretation>
            </emma:emma>
          </inkml:annotationXML>
          <inkml:trace contextRef="#ctx0" brushRef="#br0" timeOffset="1668.7222">892 215 28 0,'-9'-8'14'0,"13"-3"-7"16,-8 11 18-16,-5 3-23 15,5 1 0-15,-9 4 0 16,0 0 1-16,-5 19-4 15,1 8 0-15,4 4 2 16,0 7 0-16,0 12-1 16,4 1 0-16,-4 3 0 15,0-8 0-15,4-4 0 16,0 1 0-16,1-9 1 16,8-11 0-16,4 0-1 15,9-7 1-15,9-5 0 16,4-3 1-16,9-5-1 0,0-7 0 15,0 0 0 1,0 0 0-16,4-4-1 0,-4-4 1 16,-5-4-1-16,-8-3 1 15,-4 3-1-15,-5 0 1 16,-9 0 0-16,-8 8 1 16,-9 0-5-16,-5 0 0 15,1 0-7-15,-1-4 1 16,5 1-3-16,0-13 1 15</inkml:trace>
          <inkml:trace contextRef="#ctx0" brushRef="#br0" timeOffset="1877.594">1088 436 40 0,'0'-27'20'0,"0"27"-23"16,-4 4 38-16,-9 7-31 16,-5 1 0-16,-4 3 1 15,-8 1 1-15,-5 0-8 16,-4-1 0-16,-1-3 5 15,1-5 0-15,9 5-2 16,12-4 0-16,14-4-1 16,13 3 0-16,17 5 0 15,13 4 0-15,13 3-6 16,9 0 0-16,-4 1-8 16,4-5 0-16</inkml:trace>
        </inkml:traceGroup>
        <inkml:traceGroup>
          <inkml:annotationXML>
            <emma:emma xmlns:emma="http://www.w3.org/2003/04/emma" version="1.0">
              <emma:interpretation id="{A2037677-7363-41FF-AEDE-30B51D7F6843}" emma:medium="tactile" emma:mode="ink">
                <msink:context xmlns:msink="http://schemas.microsoft.com/ink/2010/main" type="inkWord" rotatedBoundingBox="14450,10325 16349,10249 16400,11515 14501,11591"/>
              </emma:interpretation>
            </emma:emma>
          </inkml:annotationXML>
          <inkml:trace contextRef="#ctx0" brushRef="#br0" timeOffset="4116.4356">1555 541 34 0,'-22'11'17'0,"22"-11"-16"0,4-4 30 15,5-3-29-15,9-13 0 0,8 1 1 16,13 0 0-16,18-9-4 16,13-3 0-16,-9-4 3 15,4 1 0-15,-4-1-1 16,5 11 0-16,-10 5 0 15,-3 0 1-15,-10 3-1 16,-8 1 0-16,-9 3-4 16,-13 12 0-16,-13 0-6 15,-8 4 0-15,-10 11-4 16,-4 5 0-16</inkml:trace>
          <inkml:trace contextRef="#ctx0" brushRef="#br0" timeOffset="3890.5387">1681 199 25 0,'-4'0'12'0,"43"-7"-3"0,-21 3 15 16,-1-4-22-16,9 0 0 15,9-7 0-15,0 3 1 0,4-11-4 16,5 3 1-16,-5 5 1 16,-4-1 1-16,0 9-2 15,-9 3 1-15,-8 4-4 16,-9 0 1-16,-9 8-4 15,-5-5 1-15,-4 1-3 16,-4-4 0-16,5-4-1 16,-5 1 0-16,4-9 3 15,0 0 1-15,5-3 5 16,-1-5 1-16,5 1 4 16,0 0 0-16,0 7 3 15,5 4 0-15,-5 8 0 16,0 0 0-16,0 12-4 15,0 7 1-15,0 5-2 16,-5 7 1-16,1 0-3 16,0-4 0-16,-5 4-2 15,0 0 0-15,-4 4-5 16,0-4 0-16,0-4-5 0,-9 0 1 16</inkml:trace>
          <inkml:trace contextRef="#ctx0" brushRef="#br0" timeOffset="5422.4806">2000 552 23 0,'0'-27'11'0,"4"0"-3"0,-4 19 11 0,0 1-16 16,0 3 1-16,0 0 0 15,-4 4 0-15,0 11-6 16,-1 5 1-16,1 7 3 16,-5 8 1-16,-4-4-3 15,-4 12 1-15,-10-4-1 16,1 4 1-16,0 0-1 16,-5-5 0-16,1-6 0 15,4-5 1-15,8-4-1 16,5-3 0-16,13-5-2 15,9-7 1-15,8-4-5 16,5-11 0-16,4-9-2 16,1 1 0-16,-1-4 0 15,-4-1 1-15,-5 5 4 16,-4 3 0-16,-9 9 7 16,5-1 1-16,-9 8 2 0,0 0 1 15,0 8 0-15,0 3 0 16,0 16-3-16,-4 5 0 0,-1 14-3 15,1 16 1 1,0 4-1-16,-1 8 0 16,1-12-1-16,4-12 0 15,0-15 0-15,0-12 1 16,0-19-1-16,4-15 1 0,5-17-4 16,0-6 1-16,4-5-3 15,-4-4 0-15,4 8-4 16,0 4 1-16,0 0-4 15,4 4 1-15,5-4 0 16,0-4 1-16,0 4 4 16,0 0 0-16,-5 0 6 15,1 0 0-15,-5 4 6 16,0 7 1-16,-9 5 1 16,-4 7 1-16,-9 8-2 15,-4 4 1-15,-4 4-4 16,-9 7 0-16,-1 5-3 15,-3-5 0-15,-5-3 0 16,4-1 0-16,1-7-1 16,8 0 1-16,5-4-1 15,4 0 0-15,13 4-1 16,13 0 1-16,4-4-1 0,9 4 1 16,9 4-3-1,9 3 0-15,4-3-7 0,0 0 0 16,0 3-3-16,-18-11 0 15</inkml:trace>
          <inkml:trace contextRef="#ctx0" brushRef="#br0" timeOffset="4686.7359">1869 510 24 0,'-9'-12'12'0,"18"20"-4"0,-9-4 19 16,-4 7-24-16,4 5 0 16,0-1 0-16,-5 9 1 15,1-5-6-15,4-4 1 16,0 5 3-16,0-8 0 0,4 3-4 16,5-11 1-16,0-8-4 15,-1-4 1-15,-3-7-1 16,4-5 1-16,-1 1-1 15,-3 3 0-15,3-7 4 16,1-4 1-16,0 8 3 16,0-1 1-16,-1 5 0 15,1-1 0-15,4 5 0 16,0-1 0-16,0 4-3 16,-4 4 1-16,0 0-2 15,-5 4 1-15,-4 4-1 16,-4 12 1-16,-5 7-1 15,-8 12 0-15,-10 8 0 16,-3-1 0-16,-1 1 0 16,5-8 1-16,4-4-1 15,9-4 0-15,9-11 0 16,8-5 1-16,5-11 0 0,8-4 0 16,1-3 0-16,4-9 0 15,-5-3-1-15,-4-1 0 16,0 1-5-16,0 0 1 15,-4 7-7-15,0 0 0 16</inkml:trace>
          <inkml:trace contextRef="#ctx0" brushRef="#br0" timeOffset="6097.7672">1407 816 37 0,'-13'-8'18'0,"47"28"-20"0,-25-13 26 15,4 5-24-15,0-4 0 16,5 3-1-16,4 5 0 16,-1 7 1-16,1 0 1 15,-4 5-2-15,-1-1 1 16,-8-4-1-16,-9 0 0 16,-9-3 0-16,-8-5 1 15,-10-3-1-15,-12-4 0 0,0-1 0 16,-5 1 1-16,-4-4 2 15,0 0 1-15,9 0 0 16,4 0 0-16,9-1 0 16,13 1 1-16,17 4-1 15,14-8 1-15,8 0-3 16,22 4 1-16,17-8-2 16,18 4 0-16,22 0 0 15,4-4 0-15,26-7 0 16,9-13 0-16,5-3 1 15,-14-12 1-15,-4 12-2 16,-14-8 0-16,-12 4-9 16,-13 12 0-16,-31 3-3 15,-22-3 0-15</inkml:trace>
          <inkml:trace contextRef="#ctx0" brushRef="#br0" timeOffset="5692.1243">1367 405 40 0,'-8'-8'20'0,"16"4"-29"16,-8 4 38-16,5 4-29 15,-1 4 0-15,5 7-20 16,4 16 1-16</inkml:trace>
          <inkml:trace contextRef="#ctx0" brushRef="#br0" timeOffset="6622.2129">2694 269 33 0,'-9'-27'16'0,"48"8"-13"15,-17 19 26-15,13 4-27 0,8 3 1 16,5 13 1-16,0 15 0 15,9 15-5-15,-9 16 0 16,-9 8 4-16,-17 19 0 16,-22-8-1-16,-17-4 1 15,-14-3-8-15,-17-8 1 16,-9 7-9-16,-4-22 1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534F6-DF3B-4BD8-9758-18C70BFF1863}" type="datetimeFigureOut">
              <a:rPr lang="zh-CN" altLang="en-US" smtClean="0"/>
              <a:t>2015/5/6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CCA8F-805B-4FD4-9F8C-3E5887BF1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5074E-C1EE-2A45-9CEE-40C6D7F1F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34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944D-4B44-9646-A940-8DB534961B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an.baidu.com/s/1eQpiw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d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d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d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d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pd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8.pd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0.pd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2.pd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d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6.pd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d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d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d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933" y="1026225"/>
            <a:ext cx="10383883" cy="226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A Mathematical Introduction to Data </a:t>
            </a:r>
            <a:r>
              <a:rPr lang="en-US" altLang="zh-CN" sz="3600" dirty="0" smtClean="0">
                <a:solidFill>
                  <a:srgbClr val="C00000"/>
                </a:solidFill>
              </a:rPr>
              <a:t>Science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Lecture 3: Geometric and Topological Methods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7067" y="3767667"/>
            <a:ext cx="8727545" cy="2135996"/>
          </a:xfrm>
        </p:spPr>
        <p:txBody>
          <a:bodyPr/>
          <a:lstStyle/>
          <a:p>
            <a:r>
              <a:rPr lang="en-US" altLang="zh-CN" dirty="0" smtClean="0"/>
              <a:t>Yuan Yao </a:t>
            </a:r>
          </a:p>
          <a:p>
            <a:r>
              <a:rPr lang="en-US" altLang="zh-CN" dirty="0" smtClean="0"/>
              <a:t>Peking University</a:t>
            </a:r>
          </a:p>
          <a:p>
            <a:r>
              <a:rPr lang="en-US" altLang="zh-TW" dirty="0" smtClean="0"/>
              <a:t>2015.5.7</a:t>
            </a:r>
            <a:r>
              <a:rPr lang="en-US" altLang="zh-TW" dirty="0" smtClean="0"/>
              <a:t>.</a:t>
            </a:r>
          </a:p>
          <a:p>
            <a:r>
              <a:rPr lang="en-US" altLang="zh-CN" dirty="0" smtClean="0"/>
              <a:t>Slides </a:t>
            </a:r>
            <a:r>
              <a:rPr lang="en-US" altLang="zh-CN" dirty="0"/>
              <a:t>are put </a:t>
            </a:r>
            <a:r>
              <a:rPr lang="en-US" altLang="zh-CN" dirty="0" smtClean="0"/>
              <a:t>at Baidu cloud: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pan.baidu.com/s/1eQpiwvg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5" y="5577840"/>
            <a:ext cx="1015873" cy="1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4534917" y="3705334"/>
              <a:ext cx="1361160" cy="45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1237" y="3694174"/>
                <a:ext cx="1389960" cy="48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5513072"/>
            <a:ext cx="3048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Biomolecular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: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Alanine-dipeptide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pic>
        <p:nvPicPr>
          <p:cNvPr id="5" name="Content Placeholder 4" descr="ala_isomap3900_k10_dimensio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6324601" y="3886200"/>
            <a:ext cx="3692265" cy="2106804"/>
          </a:xfrm>
        </p:spPr>
      </p:pic>
      <p:pic>
        <p:nvPicPr>
          <p:cNvPr id="6" name="Picture 5" descr="ala_isomap3900_k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810001"/>
            <a:ext cx="3226116" cy="241958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1" y="1371601"/>
            <a:ext cx="2853099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lanine-dipeptide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3048000" y="1828800"/>
            <a:ext cx="2717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0400" y="6172200"/>
            <a:ext cx="679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ISOMAP 3D embedding with RMSD metric on 3900 </a:t>
            </a:r>
            <a:r>
              <a:rPr lang="en-US" dirty="0" err="1"/>
              <a:t>Kcenters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Meta-Algorithm: 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Construct a neighborhood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Construct a positive semi-definite kernel function/matrix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Find the </a:t>
            </a:r>
            <a:r>
              <a:rPr lang="en-US" dirty="0" err="1" smtClean="0">
                <a:solidFill>
                  <a:srgbClr val="FF0000"/>
                </a:solidFill>
              </a:rPr>
              <a:t>eigen</a:t>
            </a:r>
            <a:r>
              <a:rPr lang="en-US" dirty="0" smtClean="0">
                <a:solidFill>
                  <a:srgbClr val="FF0000"/>
                </a:solidFill>
              </a:rPr>
              <a:t>-decomposition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nector 3"/>
          <p:cNvSpPr/>
          <p:nvPr/>
        </p:nvSpPr>
        <p:spPr>
          <a:xfrm flipH="1">
            <a:off x="2743200" y="42672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nector 4"/>
          <p:cNvSpPr/>
          <p:nvPr/>
        </p:nvSpPr>
        <p:spPr>
          <a:xfrm flipH="1">
            <a:off x="3581400" y="40386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nector 5"/>
          <p:cNvSpPr/>
          <p:nvPr/>
        </p:nvSpPr>
        <p:spPr>
          <a:xfrm flipV="1">
            <a:off x="4419600" y="43434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nector 6"/>
          <p:cNvSpPr/>
          <p:nvPr/>
        </p:nvSpPr>
        <p:spPr>
          <a:xfrm flipH="1">
            <a:off x="2514600" y="50292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3352800" y="57150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/>
          <p:cNvSpPr/>
          <p:nvPr/>
        </p:nvSpPr>
        <p:spPr>
          <a:xfrm>
            <a:off x="4343400" y="55626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/>
          <p:cNvSpPr/>
          <p:nvPr/>
        </p:nvSpPr>
        <p:spPr>
          <a:xfrm>
            <a:off x="4724400" y="4876800"/>
            <a:ext cx="152400" cy="1524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4" idx="6"/>
          </p:cNvCxnSpPr>
          <p:nvPr/>
        </p:nvCxnSpPr>
        <p:spPr>
          <a:xfrm rot="10800000" flipH="1">
            <a:off x="2743200" y="4114800"/>
            <a:ext cx="9144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7" idx="0"/>
          </p:cNvCxnSpPr>
          <p:nvPr/>
        </p:nvCxnSpPr>
        <p:spPr>
          <a:xfrm rot="5400000">
            <a:off x="2362200" y="4625882"/>
            <a:ext cx="631918" cy="1747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0"/>
            <a:endCxn id="8" idx="3"/>
          </p:cNvCxnSpPr>
          <p:nvPr/>
        </p:nvCxnSpPr>
        <p:spPr>
          <a:xfrm rot="16200000" flipH="1">
            <a:off x="2575018" y="5044982"/>
            <a:ext cx="815882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3886200" y="3886200"/>
            <a:ext cx="327118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7"/>
            <a:endCxn id="10" idx="0"/>
          </p:cNvCxnSpPr>
          <p:nvPr/>
        </p:nvCxnSpPr>
        <p:spPr>
          <a:xfrm rot="16200000" flipH="1">
            <a:off x="4473482" y="4549682"/>
            <a:ext cx="403318" cy="25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0"/>
            <a:endCxn id="9" idx="6"/>
          </p:cNvCxnSpPr>
          <p:nvPr/>
        </p:nvCxnSpPr>
        <p:spPr>
          <a:xfrm rot="16200000" flipH="1" flipV="1">
            <a:off x="4267200" y="5105400"/>
            <a:ext cx="76200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3"/>
            <a:endCxn id="8" idx="5"/>
          </p:cNvCxnSpPr>
          <p:nvPr/>
        </p:nvCxnSpPr>
        <p:spPr>
          <a:xfrm rot="5400000">
            <a:off x="3848100" y="5327464"/>
            <a:ext cx="152400" cy="882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0"/>
            <a:endCxn id="9" idx="7"/>
          </p:cNvCxnSpPr>
          <p:nvPr/>
        </p:nvCxnSpPr>
        <p:spPr>
          <a:xfrm rot="5400000">
            <a:off x="3940082" y="5029200"/>
            <a:ext cx="1089118" cy="22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181600" y="4953000"/>
            <a:ext cx="609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19801" y="49530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7086600" y="4953000"/>
            <a:ext cx="609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77200" y="4953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39949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77" y="624109"/>
            <a:ext cx="8681952" cy="57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  <a:noFill/>
          <a:ln/>
        </p:spPr>
        <p:txBody>
          <a:bodyPr/>
          <a:lstStyle/>
          <a:p>
            <a:r>
              <a:rPr lang="en-US">
                <a:solidFill>
                  <a:srgbClr val="0D30FF"/>
                </a:solidFill>
                <a:latin typeface="Comic Sans MS" charset="0"/>
              </a:rPr>
              <a:t>Nonlinear Manifolds..</a:t>
            </a:r>
          </a:p>
        </p:txBody>
      </p:sp>
      <p:sp>
        <p:nvSpPr>
          <p:cNvPr id="251907" name="Line 3"/>
          <p:cNvSpPr>
            <a:spLocks noChangeShapeType="1"/>
          </p:cNvSpPr>
          <p:nvPr/>
        </p:nvSpPr>
        <p:spPr bwMode="auto">
          <a:xfrm flipV="1">
            <a:off x="4343400" y="11430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08" name="Line 4"/>
          <p:cNvSpPr>
            <a:spLocks noChangeShapeType="1"/>
          </p:cNvSpPr>
          <p:nvPr/>
        </p:nvSpPr>
        <p:spPr bwMode="auto">
          <a:xfrm>
            <a:off x="2286000" y="54864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029200" y="2209800"/>
            <a:ext cx="2514600" cy="2667000"/>
            <a:chOff x="2208" y="1392"/>
            <a:chExt cx="1584" cy="1680"/>
          </a:xfrm>
        </p:grpSpPr>
        <p:sp>
          <p:nvSpPr>
            <p:cNvPr id="251910" name="Arc 6"/>
            <p:cNvSpPr>
              <a:spLocks/>
            </p:cNvSpPr>
            <p:nvPr/>
          </p:nvSpPr>
          <p:spPr bwMode="auto">
            <a:xfrm rot="5235026">
              <a:off x="2219" y="1460"/>
              <a:ext cx="1584" cy="148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 w 43200"/>
                <a:gd name="T1" fmla="*/ 21765 h 21765"/>
                <a:gd name="T2" fmla="*/ 43200 w 43200"/>
                <a:gd name="T3" fmla="*/ 21600 h 21765"/>
                <a:gd name="T4" fmla="*/ 21600 w 43200"/>
                <a:gd name="T5" fmla="*/ 21600 h 2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765" fill="none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1765" stroke="0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1" name="Oval 7"/>
            <p:cNvSpPr>
              <a:spLocks noChangeArrowheads="1"/>
            </p:cNvSpPr>
            <p:nvPr/>
          </p:nvSpPr>
          <p:spPr bwMode="auto">
            <a:xfrm>
              <a:off x="220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2" name="Oval 8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3" name="Oval 9"/>
            <p:cNvSpPr>
              <a:spLocks noChangeArrowheads="1"/>
            </p:cNvSpPr>
            <p:nvPr/>
          </p:nvSpPr>
          <p:spPr bwMode="auto">
            <a:xfrm>
              <a:off x="244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4" name="Oval 10"/>
            <p:cNvSpPr>
              <a:spLocks noChangeArrowheads="1"/>
            </p:cNvSpPr>
            <p:nvPr/>
          </p:nvSpPr>
          <p:spPr bwMode="auto">
            <a:xfrm>
              <a:off x="3696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5" name="Oval 11"/>
            <p:cNvSpPr>
              <a:spLocks noChangeArrowheads="1"/>
            </p:cNvSpPr>
            <p:nvPr/>
          </p:nvSpPr>
          <p:spPr bwMode="auto">
            <a:xfrm>
              <a:off x="2928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6" name="Oval 12"/>
            <p:cNvSpPr>
              <a:spLocks noChangeArrowheads="1"/>
            </p:cNvSpPr>
            <p:nvPr/>
          </p:nvSpPr>
          <p:spPr bwMode="auto">
            <a:xfrm>
              <a:off x="2688" y="29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7" name="Oval 13"/>
            <p:cNvSpPr>
              <a:spLocks noChangeArrowheads="1"/>
            </p:cNvSpPr>
            <p:nvPr/>
          </p:nvSpPr>
          <p:spPr bwMode="auto">
            <a:xfrm>
              <a:off x="3360" y="163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8" name="Oval 14"/>
            <p:cNvSpPr>
              <a:spLocks noChangeArrowheads="1"/>
            </p:cNvSpPr>
            <p:nvPr/>
          </p:nvSpPr>
          <p:spPr bwMode="auto">
            <a:xfrm>
              <a:off x="3072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9" name="Oval 15"/>
            <p:cNvSpPr>
              <a:spLocks noChangeArrowheads="1"/>
            </p:cNvSpPr>
            <p:nvPr/>
          </p:nvSpPr>
          <p:spPr bwMode="auto">
            <a:xfrm>
              <a:off x="35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20" name="Line 16"/>
          <p:cNvSpPr>
            <a:spLocks noChangeShapeType="1"/>
          </p:cNvSpPr>
          <p:nvPr/>
        </p:nvSpPr>
        <p:spPr bwMode="auto">
          <a:xfrm>
            <a:off x="2209800" y="3505200"/>
            <a:ext cx="7162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1" name="Line 17"/>
          <p:cNvSpPr>
            <a:spLocks noChangeShapeType="1"/>
          </p:cNvSpPr>
          <p:nvPr/>
        </p:nvSpPr>
        <p:spPr bwMode="auto">
          <a:xfrm>
            <a:off x="5105400" y="2362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2" name="Line 18"/>
          <p:cNvSpPr>
            <a:spLocks noChangeShapeType="1"/>
          </p:cNvSpPr>
          <p:nvPr/>
        </p:nvSpPr>
        <p:spPr bwMode="auto">
          <a:xfrm flipV="1">
            <a:off x="5257800" y="3505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3" name="Oval 19"/>
          <p:cNvSpPr>
            <a:spLocks noChangeArrowheads="1"/>
          </p:cNvSpPr>
          <p:nvPr/>
        </p:nvSpPr>
        <p:spPr bwMode="auto">
          <a:xfrm>
            <a:off x="51816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4" name="Oval 20"/>
          <p:cNvSpPr>
            <a:spLocks noChangeArrowheads="1"/>
          </p:cNvSpPr>
          <p:nvPr/>
        </p:nvSpPr>
        <p:spPr bwMode="auto">
          <a:xfrm>
            <a:off x="50292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5" name="Text Box 21"/>
          <p:cNvSpPr txBox="1">
            <a:spLocks noChangeArrowheads="1"/>
          </p:cNvSpPr>
          <p:nvPr/>
        </p:nvSpPr>
        <p:spPr bwMode="auto">
          <a:xfrm>
            <a:off x="4784726" y="1468439"/>
            <a:ext cx="60144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4400">
                <a:solidFill>
                  <a:schemeClr val="bg1"/>
                </a:solidFill>
              </a:rPr>
              <a:t>A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590800" y="6324600"/>
            <a:ext cx="6096000" cy="228600"/>
            <a:chOff x="672" y="3984"/>
            <a:chExt cx="3840" cy="144"/>
          </a:xfrm>
        </p:grpSpPr>
        <p:sp>
          <p:nvSpPr>
            <p:cNvPr id="251927" name="Line 23"/>
            <p:cNvSpPr>
              <a:spLocks noChangeShapeType="1"/>
            </p:cNvSpPr>
            <p:nvPr/>
          </p:nvSpPr>
          <p:spPr bwMode="auto">
            <a:xfrm flipV="1">
              <a:off x="720" y="4032"/>
              <a:ext cx="37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28" name="Oval 24"/>
            <p:cNvSpPr>
              <a:spLocks noChangeArrowheads="1"/>
            </p:cNvSpPr>
            <p:nvPr/>
          </p:nvSpPr>
          <p:spPr bwMode="auto">
            <a:xfrm>
              <a:off x="4416" y="39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400" b="1">
                <a:solidFill>
                  <a:schemeClr val="bg1"/>
                </a:solidFill>
              </a:endParaRPr>
            </a:p>
          </p:txBody>
        </p:sp>
        <p:sp>
          <p:nvSpPr>
            <p:cNvPr id="251929" name="Oval 25"/>
            <p:cNvSpPr>
              <a:spLocks noChangeArrowheads="1"/>
            </p:cNvSpPr>
            <p:nvPr/>
          </p:nvSpPr>
          <p:spPr bwMode="auto">
            <a:xfrm>
              <a:off x="672" y="403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30" name="Text Box 26"/>
          <p:cNvSpPr txBox="1">
            <a:spLocks noChangeArrowheads="1"/>
          </p:cNvSpPr>
          <p:nvPr/>
        </p:nvSpPr>
        <p:spPr bwMode="auto">
          <a:xfrm>
            <a:off x="6384926" y="5830888"/>
            <a:ext cx="2392001" cy="369332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Un</a:t>
            </a:r>
            <a:r>
              <a:rPr lang="en-US" altLang="zh-CN">
                <a:ea typeface="宋体" charset="-122"/>
                <a:cs typeface="宋体" charset="-122"/>
              </a:rPr>
              <a:t>fold</a:t>
            </a:r>
            <a:r>
              <a:rPr lang="en-US"/>
              <a:t> the manifold</a:t>
            </a:r>
          </a:p>
        </p:txBody>
      </p:sp>
      <p:sp>
        <p:nvSpPr>
          <p:cNvPr id="251931" name="Text Box 27"/>
          <p:cNvSpPr txBox="1">
            <a:spLocks noChangeArrowheads="1"/>
          </p:cNvSpPr>
          <p:nvPr/>
        </p:nvSpPr>
        <p:spPr bwMode="auto">
          <a:xfrm>
            <a:off x="6400800" y="1371600"/>
            <a:ext cx="3621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PCA and MDS see the Euclidean</a:t>
            </a:r>
          </a:p>
          <a:p>
            <a:pPr eaLnBrk="1" hangingPunct="1"/>
            <a:r>
              <a:rPr lang="en-US" sz="1400" b="1"/>
              <a:t>distance</a:t>
            </a:r>
          </a:p>
        </p:txBody>
      </p:sp>
      <p:sp>
        <p:nvSpPr>
          <p:cNvPr id="251932" name="Text Box 28"/>
          <p:cNvSpPr txBox="1">
            <a:spLocks noChangeArrowheads="1"/>
          </p:cNvSpPr>
          <p:nvPr/>
        </p:nvSpPr>
        <p:spPr bwMode="auto">
          <a:xfrm>
            <a:off x="6324600" y="4724401"/>
            <a:ext cx="38571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What is important is the geodesic distance</a:t>
            </a:r>
          </a:p>
        </p:txBody>
      </p:sp>
    </p:spTree>
    <p:extLst>
      <p:ext uri="{BB962C8B-B14F-4D97-AF65-F5344CB8AC3E}">
        <p14:creationId xmlns:p14="http://schemas.microsoft.com/office/powerpoint/2010/main" val="18628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  <a:ln/>
        </p:spPr>
        <p:txBody>
          <a:bodyPr>
            <a:normAutofit fontScale="90000"/>
          </a:bodyPr>
          <a:lstStyle/>
          <a:p>
            <a:pPr algn="l"/>
            <a:r>
              <a:rPr lang="en-US" altLang="zh-CN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Two Basic Geometric Embedding Methods</a:t>
            </a:r>
            <a:endParaRPr lang="en-US" altLang="zh-CN">
              <a:solidFill>
                <a:schemeClr val="bg1"/>
              </a:solidFill>
              <a:ea typeface="宋体" charset="-122"/>
              <a:cs typeface="宋体" charset="-122"/>
            </a:endParaRPr>
          </a:p>
        </p:txBody>
      </p:sp>
      <p:sp>
        <p:nvSpPr>
          <p:cNvPr id="253955" name="Rectangle 3"/>
          <p:cNvSpPr>
            <a:spLocks noChangeArrowheads="1"/>
          </p:cNvSpPr>
          <p:nvPr/>
        </p:nvSpPr>
        <p:spPr bwMode="auto">
          <a:xfrm>
            <a:off x="2427930" y="1676980"/>
            <a:ext cx="9089322" cy="452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 err="1"/>
              <a:t>Tenenbaum</a:t>
            </a:r>
            <a:r>
              <a:rPr lang="en-US" dirty="0"/>
              <a:t>-de Silva-Langford </a:t>
            </a:r>
            <a:r>
              <a:rPr lang="en-US" dirty="0" err="1">
                <a:solidFill>
                  <a:srgbClr val="FF3300"/>
                </a:solidFill>
              </a:rPr>
              <a:t>Isomap</a:t>
            </a:r>
            <a:r>
              <a:rPr lang="en-US" dirty="0">
                <a:solidFill>
                  <a:srgbClr val="FF3300"/>
                </a:solidFill>
              </a:rPr>
              <a:t> </a:t>
            </a:r>
            <a:r>
              <a:rPr lang="en-US" dirty="0" smtClean="0"/>
              <a:t>Algorithm, Science 2000</a:t>
            </a:r>
            <a:endParaRPr lang="en-US" dirty="0"/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/>
              <a:t>Global approach.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/>
              <a:t>On a low dimensional embedding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dirty="0"/>
              <a:t>Nearby points should be nearby.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dirty="0"/>
              <a:t>Faraway points should be faraway</a:t>
            </a:r>
            <a:r>
              <a:rPr lang="en-US" dirty="0" smtClean="0"/>
              <a:t>.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dirty="0" smtClean="0"/>
              <a:t>All pairwise </a:t>
            </a:r>
            <a:r>
              <a:rPr lang="en-US" dirty="0" smtClean="0">
                <a:solidFill>
                  <a:srgbClr val="C00000"/>
                </a:solidFill>
              </a:rPr>
              <a:t>geodesic</a:t>
            </a:r>
            <a:r>
              <a:rPr lang="en-US" dirty="0" smtClean="0"/>
              <a:t> distances (approximated by </a:t>
            </a:r>
            <a:r>
              <a:rPr lang="en-US" dirty="0" smtClean="0">
                <a:solidFill>
                  <a:srgbClr val="C00000"/>
                </a:solidFill>
              </a:rPr>
              <a:t>graph shortest path</a:t>
            </a:r>
            <a:r>
              <a:rPr lang="en-US" dirty="0" smtClean="0"/>
              <a:t> distance) are preserved</a:t>
            </a:r>
            <a:endParaRPr lang="en-US" dirty="0"/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endParaRPr lang="en-US" dirty="0"/>
          </a:p>
          <a:p>
            <a:pPr marL="1143000" lvl="2" indent="-228600">
              <a:spcBef>
                <a:spcPct val="20000"/>
              </a:spcBef>
            </a:pPr>
            <a:endParaRPr lang="en-US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 err="1"/>
              <a:t>Roweis</a:t>
            </a:r>
            <a:r>
              <a:rPr lang="en-US" dirty="0"/>
              <a:t>-Saul </a:t>
            </a:r>
            <a:r>
              <a:rPr lang="en-US" dirty="0">
                <a:solidFill>
                  <a:srgbClr val="FF3300"/>
                </a:solidFill>
              </a:rPr>
              <a:t>Locally Linear Embedding</a:t>
            </a:r>
            <a:r>
              <a:rPr lang="en-US" dirty="0"/>
              <a:t> </a:t>
            </a:r>
            <a:r>
              <a:rPr lang="en-US" dirty="0" smtClean="0"/>
              <a:t>Algorithm, Science 2000</a:t>
            </a:r>
            <a:endParaRPr lang="en-US" dirty="0"/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/>
              <a:t>Local approach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dirty="0"/>
              <a:t>Nearby points </a:t>
            </a:r>
            <a:r>
              <a:rPr lang="en-US" dirty="0" smtClean="0"/>
              <a:t>nearby (‘</a:t>
            </a:r>
            <a:r>
              <a:rPr lang="en-US" dirty="0" smtClean="0">
                <a:solidFill>
                  <a:srgbClr val="C00000"/>
                </a:solidFill>
              </a:rPr>
              <a:t>fit locally, think globally</a:t>
            </a:r>
            <a:r>
              <a:rPr lang="en-US" dirty="0" smtClean="0"/>
              <a:t>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Recall: MDS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28800" y="1600201"/>
            <a:ext cx="8686800" cy="4525963"/>
          </a:xfrm>
        </p:spPr>
        <p:txBody>
          <a:bodyPr/>
          <a:lstStyle/>
          <a:p>
            <a:r>
              <a:rPr lang="en-US" dirty="0" smtClean="0"/>
              <a:t>Idea: </a:t>
            </a:r>
            <a:r>
              <a:rPr lang="en-US" dirty="0" smtClean="0">
                <a:solidFill>
                  <a:srgbClr val="FF0000"/>
                </a:solidFill>
              </a:rPr>
              <a:t>Distances -&gt; Inner Products -&gt; Embedding</a:t>
            </a:r>
          </a:p>
          <a:p>
            <a:r>
              <a:rPr lang="en-US" dirty="0" smtClean="0"/>
              <a:t>Inner Product: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K</a:t>
            </a:r>
            <a:r>
              <a:rPr lang="en-US" dirty="0" smtClean="0"/>
              <a:t> is positive semi-definite with </a:t>
            </a: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67201" y="2819400"/>
          <a:ext cx="432334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3" imgW="1955800" imgH="241300" progId="Equation.3">
                  <p:embed/>
                </p:oleObj>
              </mc:Choice>
              <mc:Fallback>
                <p:oleObj name="Equation" r:id="rId3" imgW="195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1" y="2819400"/>
                        <a:ext cx="432334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754564" y="3429001"/>
          <a:ext cx="26828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5" imgW="1257300" imgH="228600" progId="Equation.3">
                  <p:embed/>
                </p:oleObj>
              </mc:Choice>
              <mc:Fallback>
                <p:oleObj name="Equation" r:id="rId5" imgW="1257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4" y="3429001"/>
                        <a:ext cx="268287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135457"/>
              </p:ext>
            </p:extLst>
          </p:nvPr>
        </p:nvGraphicFramePr>
        <p:xfrm>
          <a:off x="4198660" y="4571999"/>
          <a:ext cx="42719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7" imgW="1993900" imgH="355600" progId="Equation.3">
                  <p:embed/>
                </p:oleObj>
              </mc:Choice>
              <mc:Fallback>
                <p:oleObj name="Equation" r:id="rId7" imgW="19939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660" y="4571999"/>
                        <a:ext cx="42719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2110237" y="5823733"/>
            <a:ext cx="5334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832807"/>
              </p:ext>
            </p:extLst>
          </p:nvPr>
        </p:nvGraphicFramePr>
        <p:xfrm>
          <a:off x="3625819" y="5627127"/>
          <a:ext cx="5168961" cy="54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9" imgW="1943100" imgH="203200" progId="Equation.3">
                  <p:embed/>
                </p:oleObj>
              </mc:Choice>
              <mc:Fallback>
                <p:oleObj name="Equation" r:id="rId9" imgW="1943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19" y="5627127"/>
                        <a:ext cx="5168961" cy="5405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44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ISOMAP </a:t>
            </a:r>
            <a:br>
              <a:rPr lang="en-US" altLang="zh-CN" dirty="0" smtClean="0">
                <a:solidFill>
                  <a:srgbClr val="0000FF"/>
                </a:solidFill>
                <a:latin typeface="Comic Sans MS"/>
              </a:rPr>
            </a:br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[Tennenbaum-DeSilva-Langford’00]</a:t>
            </a:r>
            <a:endParaRPr lang="zh-CN" altLang="en-US" dirty="0"/>
          </a:p>
        </p:txBody>
      </p:sp>
      <p:pic>
        <p:nvPicPr>
          <p:cNvPr id="4" name="Content Placeholder 4" descr="Belkin_12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21865" b="-21865"/>
              <a:stretch>
                <a:fillRect/>
              </a:stretch>
            </p:blipFill>
          </mc:Choice>
          <mc:Fallback>
            <p:blipFill>
              <a:blip r:embed="rId3"/>
              <a:srcRect t="-21865" b="-21865"/>
              <a:stretch>
                <a:fillRect/>
              </a:stretch>
            </p:blipFill>
          </mc:Fallback>
        </mc:AlternateContent>
        <p:spPr>
          <a:xfrm>
            <a:off x="2753355" y="2063799"/>
            <a:ext cx="6869998" cy="3778250"/>
          </a:xfrm>
        </p:spPr>
      </p:pic>
    </p:spTree>
    <p:extLst>
      <p:ext uri="{BB962C8B-B14F-4D97-AF65-F5344CB8AC3E}">
        <p14:creationId xmlns:p14="http://schemas.microsoft.com/office/powerpoint/2010/main" val="39344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LLE (Locally Linear Embedding)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93" y="1441483"/>
            <a:ext cx="8134768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64" y="516530"/>
            <a:ext cx="7701435" cy="901107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Laplacian LLE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Content Placeholder 5" descr="Belkin_15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5821" r="-5821"/>
              <a:stretch>
                <a:fillRect/>
              </a:stretch>
            </p:blipFill>
          </mc:Choice>
          <mc:Fallback>
            <p:blipFill>
              <a:blip r:embed="rId3"/>
              <a:srcRect l="-5821" r="-5821"/>
              <a:stretch>
                <a:fillRect/>
              </a:stretch>
            </p:blipFill>
          </mc:Fallback>
        </mc:AlternateContent>
        <p:spPr>
          <a:xfrm>
            <a:off x="2589212" y="1870681"/>
            <a:ext cx="8915400" cy="4879127"/>
          </a:xfrm>
        </p:spPr>
      </p:pic>
    </p:spTree>
    <p:extLst>
      <p:ext uri="{BB962C8B-B14F-4D97-AF65-F5344CB8AC3E}">
        <p14:creationId xmlns:p14="http://schemas.microsoft.com/office/powerpoint/2010/main" val="35270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Laplacian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Eigenmaps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(I)</a:t>
            </a:r>
            <a:br>
              <a:rPr lang="en-US" dirty="0" smtClean="0">
                <a:solidFill>
                  <a:srgbClr val="0000FF"/>
                </a:solidFill>
                <a:latin typeface="Comic Sans MS"/>
              </a:rPr>
            </a:br>
            <a:r>
              <a:rPr lang="en-US" dirty="0" smtClean="0">
                <a:solidFill>
                  <a:srgbClr val="0000FF"/>
                </a:solidFill>
                <a:latin typeface="Comic Sans MS"/>
              </a:rPr>
              <a:t>[B</a:t>
            </a:r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elkin-</a:t>
            </a:r>
            <a:r>
              <a:rPr lang="en-US" altLang="zh-CN" dirty="0" err="1" smtClean="0">
                <a:solidFill>
                  <a:srgbClr val="0000FF"/>
                </a:solidFill>
                <a:latin typeface="Comic Sans MS"/>
              </a:rPr>
              <a:t>Niyogi</a:t>
            </a:r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]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16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14487" b="-14487"/>
              <a:stretch>
                <a:fillRect/>
              </a:stretch>
            </p:blipFill>
          </mc:Choice>
          <mc:Fallback>
            <p:blipFill>
              <a:blip r:embed="rId3"/>
              <a:srcRect t="-14487" b="-14487"/>
              <a:stretch>
                <a:fillRect/>
              </a:stretch>
            </p:blipFill>
          </mc:Fallback>
        </mc:AlternateContent>
        <p:spPr>
          <a:xfrm>
            <a:off x="2589212" y="2133600"/>
            <a:ext cx="8915400" cy="4274180"/>
          </a:xfrm>
        </p:spPr>
      </p:pic>
    </p:spTree>
    <p:extLst>
      <p:ext uri="{BB962C8B-B14F-4D97-AF65-F5344CB8AC3E}">
        <p14:creationId xmlns:p14="http://schemas.microsoft.com/office/powerpoint/2010/main" val="19202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6" y="628213"/>
            <a:ext cx="8911687" cy="932731"/>
          </a:xfrm>
        </p:spPr>
        <p:txBody>
          <a:bodyPr/>
          <a:lstStyle/>
          <a:p>
            <a:r>
              <a:rPr lang="en-US" altLang="zh-CN" dirty="0" smtClean="0"/>
              <a:t>Main Content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46" y="1679608"/>
            <a:ext cx="9585785" cy="484517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Lecture 1: Sample mean and Covariance (PCA/MDS):  Fisher’s Principle of Maximum Likelihood Estimate, yet things might go wrong --</a:t>
            </a:r>
          </a:p>
          <a:p>
            <a:pPr lvl="1"/>
            <a:r>
              <a:rPr lang="en-US" altLang="zh-CN" dirty="0" smtClean="0"/>
              <a:t>Stein’s </a:t>
            </a:r>
            <a:r>
              <a:rPr lang="en-US" altLang="zh-CN" dirty="0"/>
              <a:t>phenomenon and shrinkage</a:t>
            </a:r>
          </a:p>
          <a:p>
            <a:pPr lvl="1"/>
            <a:r>
              <a:rPr lang="en-US" altLang="zh-CN" dirty="0" smtClean="0"/>
              <a:t>Random matrix theory and failure of PCA</a:t>
            </a:r>
          </a:p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Lecture 2: Beyond PCA/MDS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andom projections and compressed sensing</a:t>
            </a:r>
          </a:p>
          <a:p>
            <a:pPr lvl="1"/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Semidefinite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Programming (SDP) extensions of PCA/MDS:</a:t>
            </a:r>
          </a:p>
          <a:p>
            <a:pPr lvl="2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Robust PCA</a:t>
            </a:r>
          </a:p>
          <a:p>
            <a:pPr lvl="2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Sparse PCA</a:t>
            </a:r>
          </a:p>
          <a:p>
            <a:pPr lvl="2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MDS with uncertainty (Sensor Network Localization)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Lecture 3: </a:t>
            </a:r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en-US" altLang="zh-CN" dirty="0" smtClean="0">
                <a:solidFill>
                  <a:srgbClr val="C00000"/>
                </a:solidFill>
              </a:rPr>
              <a:t>eometric and Topological structures of data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Manifold learning: ISOMAP/LLE etc.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From graphs to </a:t>
            </a:r>
            <a:r>
              <a:rPr lang="en-US" altLang="zh-CN" dirty="0" err="1">
                <a:solidFill>
                  <a:srgbClr val="C00000"/>
                </a:solidFill>
              </a:rPr>
              <a:t>simplicial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complexes: persistent </a:t>
            </a:r>
            <a:r>
              <a:rPr lang="en-US" altLang="zh-CN" dirty="0">
                <a:solidFill>
                  <a:srgbClr val="C00000"/>
                </a:solidFill>
              </a:rPr>
              <a:t>homology, </a:t>
            </a:r>
            <a:r>
              <a:rPr lang="en-US" altLang="zh-CN" dirty="0" smtClean="0">
                <a:solidFill>
                  <a:srgbClr val="C00000"/>
                </a:solidFill>
              </a:rPr>
              <a:t>Hodge theory, </a:t>
            </a:r>
            <a:r>
              <a:rPr lang="en-US" altLang="zh-CN" dirty="0">
                <a:solidFill>
                  <a:srgbClr val="C00000"/>
                </a:solidFill>
              </a:rPr>
              <a:t>etc.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Laplacian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Eigenmaps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(II)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Content Placeholder 5" descr="Belkin_17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29125" b="-29125"/>
              <a:stretch>
                <a:fillRect/>
              </a:stretch>
            </p:blipFill>
          </mc:Choice>
          <mc:Fallback>
            <p:blipFill>
              <a:blip r:embed="rId3"/>
              <a:srcRect t="-29125" b="-29125"/>
              <a:stretch>
                <a:fillRect/>
              </a:stretch>
            </p:blipFill>
          </mc:Fallback>
        </mc:AlternateContent>
        <p:spPr>
          <a:xfrm>
            <a:off x="2589212" y="2133599"/>
            <a:ext cx="8915400" cy="4497545"/>
          </a:xfrm>
        </p:spPr>
      </p:pic>
    </p:spTree>
    <p:extLst>
      <p:ext uri="{BB962C8B-B14F-4D97-AF65-F5344CB8AC3E}">
        <p14:creationId xmlns:p14="http://schemas.microsoft.com/office/powerpoint/2010/main" val="10803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Laplacian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Eigenmaps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(III)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18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2005" r="-2005"/>
              <a:stretch>
                <a:fillRect/>
              </a:stretch>
            </p:blipFill>
          </mc:Choice>
          <mc:Fallback>
            <p:blipFill>
              <a:blip r:embed="rId3"/>
              <a:srcRect l="-2005" r="-2005"/>
              <a:stretch>
                <a:fillRect/>
              </a:stretch>
            </p:blipFill>
          </mc:Fallback>
        </mc:AlternateContent>
        <p:spPr>
          <a:xfrm>
            <a:off x="2589212" y="2133600"/>
            <a:ext cx="8915400" cy="4434724"/>
          </a:xfrm>
        </p:spPr>
      </p:pic>
    </p:spTree>
    <p:extLst>
      <p:ext uri="{BB962C8B-B14F-4D97-AF65-F5344CB8AC3E}">
        <p14:creationId xmlns:p14="http://schemas.microsoft.com/office/powerpoint/2010/main" val="32413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Justification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21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20575" b="-20575"/>
              <a:stretch>
                <a:fillRect/>
              </a:stretch>
            </p:blipFill>
          </mc:Choice>
          <mc:Fallback>
            <p:blipFill>
              <a:blip r:embed="rId3"/>
              <a:srcRect t="-20575" b="-20575"/>
              <a:stretch>
                <a:fillRect/>
              </a:stretch>
            </p:blipFill>
          </mc:Fallback>
        </mc:AlternateContent>
        <p:spPr>
          <a:xfrm>
            <a:off x="2589212" y="2133600"/>
            <a:ext cx="8915400" cy="4085716"/>
          </a:xfrm>
        </p:spPr>
      </p:pic>
    </p:spTree>
    <p:extLst>
      <p:ext uri="{BB962C8B-B14F-4D97-AF65-F5344CB8AC3E}">
        <p14:creationId xmlns:p14="http://schemas.microsoft.com/office/powerpoint/2010/main" val="5847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A Fundamental Identity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Content Placeholder 5" descr="Belkin_22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478" r="-478"/>
              <a:stretch>
                <a:fillRect/>
              </a:stretch>
            </p:blipFill>
          </mc:Choice>
          <mc:Fallback>
            <p:blipFill>
              <a:blip r:embed="rId3"/>
              <a:srcRect l="-478" r="-478"/>
              <a:stretch>
                <a:fillRect/>
              </a:stretch>
            </p:blipFill>
          </mc:Fallback>
        </mc:AlternateContent>
        <p:spPr>
          <a:xfrm>
            <a:off x="2589212" y="2133599"/>
            <a:ext cx="8915400" cy="4406803"/>
          </a:xfrm>
        </p:spPr>
      </p:pic>
    </p:spTree>
    <p:extLst>
      <p:ext uri="{BB962C8B-B14F-4D97-AF65-F5344CB8AC3E}">
        <p14:creationId xmlns:p14="http://schemas.microsoft.com/office/powerpoint/2010/main" val="14710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Embedding as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Unnormalized</a:t>
            </a:r>
            <a:r>
              <a:rPr lang="en-US" dirty="0" smtClean="0">
                <a:solidFill>
                  <a:srgbClr val="0000FF"/>
                </a:solidFill>
                <a:latin typeface="Comic Sans MS"/>
              </a:rPr>
              <a:t> Laplacian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</a:rPr>
              <a:t>Eigenmaps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23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6573" r="-6573"/>
              <a:stretch>
                <a:fillRect/>
              </a:stretch>
            </p:blipFill>
          </mc:Choice>
          <mc:Fallback>
            <p:blipFill>
              <a:blip r:embed="rId3"/>
              <a:srcRect l="-6573" r="-6573"/>
              <a:stretch>
                <a:fillRect/>
              </a:stretch>
            </p:blipFill>
          </mc:Fallback>
        </mc:AlternateContent>
        <p:spPr>
          <a:xfrm>
            <a:off x="2589212" y="1417638"/>
            <a:ext cx="8915400" cy="4480591"/>
          </a:xfrm>
        </p:spPr>
      </p:pic>
    </p:spTree>
    <p:extLst>
      <p:ext uri="{BB962C8B-B14F-4D97-AF65-F5344CB8AC3E}">
        <p14:creationId xmlns:p14="http://schemas.microsoft.com/office/powerpoint/2010/main" val="34578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On the Manifold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Content Placeholder 5" descr="Belkin_24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6294" r="-6294"/>
              <a:stretch>
                <a:fillRect/>
              </a:stretch>
            </p:blipFill>
          </mc:Choice>
          <mc:Fallback>
            <p:blipFill>
              <a:blip r:embed="rId3"/>
              <a:srcRect l="-6294" r="-6294"/>
              <a:stretch>
                <a:fillRect/>
              </a:stretch>
            </p:blipFill>
          </mc:Fallback>
        </mc:AlternateContent>
        <p:spPr>
          <a:xfrm>
            <a:off x="2589212" y="2133599"/>
            <a:ext cx="8915400" cy="4406803"/>
          </a:xfrm>
        </p:spPr>
      </p:pic>
    </p:spTree>
    <p:extLst>
      <p:ext uri="{BB962C8B-B14F-4D97-AF65-F5344CB8AC3E}">
        <p14:creationId xmlns:p14="http://schemas.microsoft.com/office/powerpoint/2010/main" val="36921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Stokes Theorem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25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2874" b="-2874"/>
              <a:stretch>
                <a:fillRect/>
              </a:stretch>
            </p:blipFill>
          </mc:Choice>
          <mc:Fallback>
            <p:blipFill>
              <a:blip r:embed="rId3"/>
              <a:srcRect t="-2874" b="-2874"/>
              <a:stretch>
                <a:fillRect/>
              </a:stretch>
            </p:blipFill>
          </mc:Fallback>
        </mc:AlternateContent>
        <p:spPr>
          <a:xfrm>
            <a:off x="2589212" y="1500733"/>
            <a:ext cx="8915400" cy="4676702"/>
          </a:xfrm>
        </p:spPr>
      </p:pic>
    </p:spTree>
    <p:extLst>
      <p:ext uri="{BB962C8B-B14F-4D97-AF65-F5344CB8AC3E}">
        <p14:creationId xmlns:p14="http://schemas.microsoft.com/office/powerpoint/2010/main" val="12595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From Graph to Manifolds: Pointwise Convergence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Content Placeholder 5" descr="Belkin_29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14286" r="-14286"/>
              <a:stretch>
                <a:fillRect/>
              </a:stretch>
            </p:blipFill>
          </mc:Choice>
          <mc:Fallback>
            <p:blipFill>
              <a:blip r:embed="rId3"/>
              <a:srcRect l="-14286" r="-14286"/>
              <a:stretch>
                <a:fillRect/>
              </a:stretch>
            </p:blipFill>
          </mc:Fallback>
        </mc:AlternateContent>
        <p:spPr>
          <a:xfrm>
            <a:off x="2589212" y="2133599"/>
            <a:ext cx="8915400" cy="4309081"/>
          </a:xfrm>
        </p:spPr>
      </p:pic>
    </p:spTree>
    <p:extLst>
      <p:ext uri="{BB962C8B-B14F-4D97-AF65-F5344CB8AC3E}">
        <p14:creationId xmlns:p14="http://schemas.microsoft.com/office/powerpoint/2010/main" val="32704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From Graph to Manifolds: Spectrum Convergence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5" name="Content Placeholder 4" descr="Belkin_30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-7098" b="-7098"/>
              <a:stretch>
                <a:fillRect/>
              </a:stretch>
            </p:blipFill>
          </mc:Choice>
          <mc:Fallback>
            <p:blipFill>
              <a:blip r:embed="rId3"/>
              <a:srcRect t="-7098" b="-7098"/>
              <a:stretch>
                <a:fillRect/>
              </a:stretch>
            </p:blipFill>
          </mc:Fallback>
        </mc:AlternateContent>
        <p:spPr>
          <a:xfrm>
            <a:off x="2589212" y="2133600"/>
            <a:ext cx="8915400" cy="4469624"/>
          </a:xfrm>
        </p:spPr>
      </p:pic>
    </p:spTree>
    <p:extLst>
      <p:ext uri="{BB962C8B-B14F-4D97-AF65-F5344CB8AC3E}">
        <p14:creationId xmlns:p14="http://schemas.microsoft.com/office/powerpoint/2010/main" val="23321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915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Connections to Markov Chain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458200" cy="4525963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L = D-W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unnormalized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graph </a:t>
            </a:r>
            <a:r>
              <a:rPr lang="en-US" dirty="0" err="1" smtClean="0">
                <a:solidFill>
                  <a:srgbClr val="000000"/>
                </a:solidFill>
              </a:rPr>
              <a:t>Laplacian</a:t>
            </a:r>
            <a:endParaRPr lang="en-US" i="1" dirty="0" smtClean="0">
              <a:solidFill>
                <a:srgbClr val="000000"/>
              </a:solidFill>
            </a:endParaRPr>
          </a:p>
          <a:p>
            <a:r>
              <a:rPr lang="en-US" i="1" dirty="0" err="1" smtClean="0">
                <a:solidFill>
                  <a:srgbClr val="0000FF"/>
                </a:solidFill>
              </a:rPr>
              <a:t>L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i="1" dirty="0" smtClean="0">
                <a:solidFill>
                  <a:srgbClr val="0000FF"/>
                </a:solidFill>
              </a:rPr>
              <a:t>=D</a:t>
            </a:r>
            <a:r>
              <a:rPr lang="en-US" i="1" baseline="30000" dirty="0" smtClean="0">
                <a:solidFill>
                  <a:srgbClr val="0000FF"/>
                </a:solidFill>
              </a:rPr>
              <a:t>-1/2 </a:t>
            </a:r>
            <a:r>
              <a:rPr lang="en-US" i="1" dirty="0" smtClean="0">
                <a:solidFill>
                  <a:srgbClr val="0000FF"/>
                </a:solidFill>
              </a:rPr>
              <a:t>L D</a:t>
            </a:r>
            <a:r>
              <a:rPr lang="en-US" i="1" baseline="30000" dirty="0" smtClean="0">
                <a:solidFill>
                  <a:srgbClr val="0000FF"/>
                </a:solidFill>
              </a:rPr>
              <a:t>-1/2</a:t>
            </a:r>
            <a:r>
              <a:rPr lang="en-US" dirty="0" smtClean="0">
                <a:solidFill>
                  <a:srgbClr val="0000FF"/>
                </a:solidFill>
              </a:rPr>
              <a:t>: normalized </a:t>
            </a:r>
            <a:r>
              <a:rPr lang="en-US" dirty="0" smtClean="0">
                <a:solidFill>
                  <a:srgbClr val="000000"/>
                </a:solidFill>
              </a:rPr>
              <a:t>graph </a:t>
            </a:r>
            <a:r>
              <a:rPr lang="en-US" dirty="0" err="1" smtClean="0">
                <a:solidFill>
                  <a:srgbClr val="000000"/>
                </a:solidFill>
              </a:rPr>
              <a:t>Laplacian</a:t>
            </a:r>
            <a:endParaRPr lang="en-US" i="1" dirty="0" smtClean="0">
              <a:solidFill>
                <a:srgbClr val="000000"/>
              </a:solidFill>
            </a:endParaRPr>
          </a:p>
          <a:p>
            <a:r>
              <a:rPr lang="en-US" i="1" dirty="0" smtClean="0">
                <a:solidFill>
                  <a:srgbClr val="0000FF"/>
                </a:solidFill>
              </a:rPr>
              <a:t>P = I - D</a:t>
            </a:r>
            <a:r>
              <a:rPr lang="en-US" i="1" baseline="30000" dirty="0" smtClean="0">
                <a:solidFill>
                  <a:srgbClr val="0000FF"/>
                </a:solidFill>
              </a:rPr>
              <a:t>-1</a:t>
            </a:r>
            <a:r>
              <a:rPr lang="en-US" i="1" dirty="0" smtClean="0">
                <a:solidFill>
                  <a:srgbClr val="0000FF"/>
                </a:solidFill>
              </a:rPr>
              <a:t>L = D</a:t>
            </a:r>
            <a:r>
              <a:rPr lang="en-US" i="1" baseline="30000" dirty="0" smtClean="0">
                <a:solidFill>
                  <a:srgbClr val="0000FF"/>
                </a:solidFill>
              </a:rPr>
              <a:t>-1</a:t>
            </a:r>
            <a:r>
              <a:rPr lang="en-US" i="1" dirty="0" smtClean="0">
                <a:solidFill>
                  <a:srgbClr val="0000FF"/>
                </a:solidFill>
              </a:rPr>
              <a:t>W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the </a:t>
            </a:r>
            <a:r>
              <a:rPr lang="en-US" dirty="0" err="1" smtClean="0"/>
              <a:t>markov</a:t>
            </a:r>
            <a:r>
              <a:rPr lang="en-US" dirty="0" smtClean="0"/>
              <a:t> matrix</a:t>
            </a:r>
          </a:p>
          <a:p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dirty="0" smtClean="0"/>
              <a:t> </a:t>
            </a:r>
            <a:r>
              <a:rPr lang="en-US" dirty="0" smtClean="0"/>
              <a:t>is generalized eigenvector of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L: L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dirty="0" smtClean="0">
                <a:solidFill>
                  <a:srgbClr val="0000FF"/>
                </a:solidFill>
              </a:rPr>
              <a:t> = </a:t>
            </a:r>
            <a:r>
              <a:rPr lang="en-US" i="1" dirty="0" err="1" smtClean="0">
                <a:solidFill>
                  <a:srgbClr val="0000FF"/>
                </a:solidFill>
              </a:rPr>
              <a:t>λ</a:t>
            </a:r>
            <a:r>
              <a:rPr lang="en-US" i="1" dirty="0" smtClean="0">
                <a:solidFill>
                  <a:srgbClr val="0000FF"/>
                </a:solidFill>
              </a:rPr>
              <a:t> D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dirty="0" smtClean="0"/>
              <a:t> </a:t>
            </a:r>
            <a:r>
              <a:rPr lang="en-US" dirty="0" smtClean="0"/>
              <a:t>is </a:t>
            </a:r>
            <a:r>
              <a:rPr lang="en-US" altLang="zh-CN" dirty="0" smtClean="0"/>
              <a:t>also </a:t>
            </a:r>
            <a:r>
              <a:rPr lang="en-US" dirty="0" smtClean="0"/>
              <a:t>a right eigenvector of </a:t>
            </a:r>
            <a:r>
              <a:rPr lang="en-US" i="1" dirty="0" smtClean="0">
                <a:solidFill>
                  <a:srgbClr val="0000FF"/>
                </a:solidFill>
              </a:rPr>
              <a:t>P</a:t>
            </a:r>
            <a:r>
              <a:rPr lang="en-US" i="1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eigenvalue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1-λ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D</a:t>
            </a:r>
            <a:r>
              <a:rPr lang="en-US" i="1" baseline="30000" dirty="0" smtClean="0">
                <a:solidFill>
                  <a:srgbClr val="0000FF"/>
                </a:solidFill>
              </a:rPr>
              <a:t>1/2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eigenvectors of </a:t>
            </a:r>
            <a:r>
              <a:rPr lang="en-US" i="1" dirty="0" err="1" smtClean="0">
                <a:solidFill>
                  <a:srgbClr val="0000FF"/>
                </a:solidFill>
              </a:rPr>
              <a:t>L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with </a:t>
            </a:r>
            <a:r>
              <a:rPr lang="en-US" dirty="0" err="1" smtClean="0">
                <a:solidFill>
                  <a:srgbClr val="000000"/>
                </a:solidFill>
              </a:rPr>
              <a:t>eigenvalue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</a:rPr>
              <a:t>λ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i="1" dirty="0" smtClean="0">
                <a:solidFill>
                  <a:srgbClr val="0000FF"/>
                </a:solidFill>
              </a:rPr>
              <a:t>P </a:t>
            </a:r>
            <a:r>
              <a:rPr lang="en-US" dirty="0" smtClean="0"/>
              <a:t>is </a:t>
            </a:r>
            <a:r>
              <a:rPr lang="en-US" dirty="0" err="1" smtClean="0">
                <a:solidFill>
                  <a:srgbClr val="FF0000"/>
                </a:solidFill>
              </a:rPr>
              <a:t>lumpable</a:t>
            </a:r>
            <a:r>
              <a:rPr lang="en-US" dirty="0" smtClean="0"/>
              <a:t>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</a:t>
            </a:r>
            <a:r>
              <a:rPr lang="en-US" dirty="0" smtClean="0"/>
              <a:t> is piece-wise constant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So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dirty="0" smtClean="0">
                <a:solidFill>
                  <a:srgbClr val="0000FF"/>
                </a:solidFill>
              </a:rPr>
              <a:t> is the most often choice </a:t>
            </a:r>
            <a:r>
              <a:rPr lang="en-US" i="1" dirty="0" smtClean="0"/>
              <a:t>of </a:t>
            </a:r>
            <a:r>
              <a:rPr lang="en-US" dirty="0" err="1" smtClean="0"/>
              <a:t>Laplacian</a:t>
            </a:r>
            <a:r>
              <a:rPr lang="en-US" dirty="0" smtClean="0"/>
              <a:t> </a:t>
            </a:r>
            <a:r>
              <a:rPr lang="en-US" dirty="0" err="1" smtClean="0"/>
              <a:t>eigenmaps</a:t>
            </a:r>
            <a:r>
              <a:rPr lang="en-US" dirty="0" smtClean="0"/>
              <a:t> and Diffusion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80" y="1479792"/>
            <a:ext cx="10356220" cy="528397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Differential </a:t>
            </a:r>
            <a:r>
              <a:rPr lang="en-US" altLang="zh-CN" dirty="0" smtClean="0">
                <a:solidFill>
                  <a:srgbClr val="FF0000"/>
                </a:solidFill>
              </a:rPr>
              <a:t>geometry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Data distribution: manifold learning (nonlinear dimensionality reduction, </a:t>
            </a:r>
            <a:r>
              <a:rPr lang="en-US" altLang="zh-CN" dirty="0">
                <a:solidFill>
                  <a:srgbClr val="FF0000"/>
                </a:solidFill>
              </a:rPr>
              <a:t>LLE</a:t>
            </a:r>
            <a:r>
              <a:rPr lang="en-US" altLang="zh-CN" dirty="0"/>
              <a:t> (</a:t>
            </a:r>
            <a:r>
              <a:rPr lang="en-US" altLang="zh-CN" dirty="0" err="1"/>
              <a:t>Roweis</a:t>
            </a:r>
            <a:r>
              <a:rPr lang="en-US" altLang="zh-CN" dirty="0"/>
              <a:t>, Saul </a:t>
            </a:r>
            <a:r>
              <a:rPr lang="en-US" altLang="zh-CN" dirty="0" err="1"/>
              <a:t>etal</a:t>
            </a:r>
            <a:r>
              <a:rPr lang="en-US" altLang="zh-CN" dirty="0"/>
              <a:t>), </a:t>
            </a:r>
            <a:r>
              <a:rPr lang="en-US" altLang="zh-CN" dirty="0">
                <a:solidFill>
                  <a:srgbClr val="FF0000"/>
                </a:solidFill>
              </a:rPr>
              <a:t>ISOMAP</a:t>
            </a:r>
            <a:r>
              <a:rPr lang="en-US" altLang="zh-CN" dirty="0"/>
              <a:t> (</a:t>
            </a:r>
            <a:r>
              <a:rPr lang="en-US" altLang="zh-CN" dirty="0" err="1"/>
              <a:t>Tennenbaum</a:t>
            </a:r>
            <a:r>
              <a:rPr lang="en-US" altLang="zh-CN" dirty="0"/>
              <a:t> </a:t>
            </a:r>
            <a:r>
              <a:rPr lang="en-US" altLang="zh-CN" dirty="0" err="1"/>
              <a:t>etal</a:t>
            </a:r>
            <a:r>
              <a:rPr lang="en-US" altLang="zh-CN" dirty="0"/>
              <a:t>), </a:t>
            </a:r>
            <a:r>
              <a:rPr lang="en-US" altLang="zh-CN" dirty="0">
                <a:solidFill>
                  <a:srgbClr val="FF0000"/>
                </a:solidFill>
              </a:rPr>
              <a:t>Laplacian </a:t>
            </a:r>
            <a:r>
              <a:rPr lang="en-US" altLang="zh-CN" dirty="0" err="1">
                <a:solidFill>
                  <a:srgbClr val="FF0000"/>
                </a:solidFill>
              </a:rPr>
              <a:t>eigenmap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Niyogi</a:t>
            </a:r>
            <a:r>
              <a:rPr lang="en-US" altLang="zh-CN" dirty="0"/>
              <a:t>, Belkin </a:t>
            </a:r>
            <a:r>
              <a:rPr lang="en-US" altLang="zh-CN" dirty="0" err="1"/>
              <a:t>etal</a:t>
            </a:r>
            <a:r>
              <a:rPr lang="en-US" altLang="zh-CN" dirty="0"/>
              <a:t>), </a:t>
            </a:r>
            <a:r>
              <a:rPr lang="en-US" altLang="zh-CN" dirty="0">
                <a:solidFill>
                  <a:srgbClr val="FF0000"/>
                </a:solidFill>
              </a:rPr>
              <a:t>Hessian LLE </a:t>
            </a:r>
            <a:r>
              <a:rPr lang="en-US" altLang="zh-CN" dirty="0"/>
              <a:t>(</a:t>
            </a:r>
            <a:r>
              <a:rPr lang="en-US" altLang="zh-CN" dirty="0" err="1"/>
              <a:t>Donoho</a:t>
            </a:r>
            <a:r>
              <a:rPr lang="en-US" altLang="zh-CN" dirty="0"/>
              <a:t> et al), </a:t>
            </a:r>
            <a:r>
              <a:rPr lang="en-US" altLang="zh-CN" dirty="0">
                <a:solidFill>
                  <a:srgbClr val="FF0000"/>
                </a:solidFill>
              </a:rPr>
              <a:t>Diffusion map </a:t>
            </a:r>
            <a:r>
              <a:rPr lang="en-US" altLang="zh-CN" dirty="0"/>
              <a:t>(</a:t>
            </a:r>
            <a:r>
              <a:rPr lang="en-US" altLang="zh-CN" dirty="0" err="1"/>
              <a:t>Coifman</a:t>
            </a:r>
            <a:r>
              <a:rPr lang="en-US" altLang="zh-CN" dirty="0"/>
              <a:t>, Singer-Wu et al</a:t>
            </a:r>
            <a:r>
              <a:rPr lang="en-US" altLang="zh-CN" dirty="0" smtClean="0"/>
              <a:t>))</a:t>
            </a:r>
          </a:p>
          <a:p>
            <a:pPr lvl="1"/>
            <a:r>
              <a:rPr lang="en-US" altLang="zh-CN" dirty="0" smtClean="0"/>
              <a:t>Models: information geometry (S. Amari et al.)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Algebraic geometry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Data: algebraic variety (MDS is Sum-of-Squares), tensor, etc.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Models: discrete graphical models (</a:t>
            </a:r>
            <a:r>
              <a:rPr lang="en-US" altLang="zh-CN" dirty="0" smtClean="0"/>
              <a:t>Bernd </a:t>
            </a:r>
            <a:r>
              <a:rPr lang="en-US" altLang="zh-CN" dirty="0" err="1" smtClean="0"/>
              <a:t>Sturmfels</a:t>
            </a:r>
            <a:r>
              <a:rPr lang="en-US" altLang="zh-CN" dirty="0" smtClean="0"/>
              <a:t>, UCB; Mathias </a:t>
            </a:r>
            <a:r>
              <a:rPr lang="en-US" altLang="zh-CN" dirty="0" err="1" smtClean="0"/>
              <a:t>Drton</a:t>
            </a:r>
            <a:r>
              <a:rPr lang="en-US" altLang="zh-CN" dirty="0" smtClean="0"/>
              <a:t>, U Washington)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Integral geometry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random fields and Euler Calculus: Jonathan Taylor (Stanford) 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Euler Calculus on graphs: Rob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Ghrist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(UIUC - U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Penn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Algebraic </a:t>
            </a:r>
            <a:r>
              <a:rPr lang="en-US" altLang="zh-CN" dirty="0">
                <a:solidFill>
                  <a:srgbClr val="FF0000"/>
                </a:solidFill>
              </a:rPr>
              <a:t>topology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Persistent homology: Herbert </a:t>
            </a:r>
            <a:r>
              <a:rPr lang="en-US" altLang="zh-CN" dirty="0" err="1"/>
              <a:t>Edelsbrunner</a:t>
            </a:r>
            <a:r>
              <a:rPr lang="en-US" altLang="zh-CN" dirty="0"/>
              <a:t> (Duke - Institute of Sci. Tech. Austria), Gunnar </a:t>
            </a:r>
            <a:r>
              <a:rPr lang="en-US" altLang="zh-CN" dirty="0" err="1"/>
              <a:t>Carlsson</a:t>
            </a:r>
            <a:r>
              <a:rPr lang="en-US" altLang="zh-CN" dirty="0"/>
              <a:t> (Stanford), et al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Hodge Theory: a bridge between differential geometry and algebraic topology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926" y="624110"/>
            <a:ext cx="8714922" cy="632317"/>
          </a:xfrm>
          <a:noFill/>
        </p:spPr>
        <p:txBody>
          <a:bodyPr/>
          <a:lstStyle/>
          <a:p>
            <a:r>
              <a:rPr lang="en-US" sz="3200" dirty="0">
                <a:solidFill>
                  <a:srgbClr val="0D30FF"/>
                </a:solidFill>
                <a:latin typeface="Comic Sans MS" charset="0"/>
              </a:rPr>
              <a:t>G</a:t>
            </a:r>
            <a:r>
              <a:rPr lang="en-US" altLang="zh-CN" sz="3200" dirty="0">
                <a:solidFill>
                  <a:srgbClr val="0D30FF"/>
                </a:solidFill>
                <a:latin typeface="Comic Sans MS" charset="0"/>
              </a:rPr>
              <a:t>eometric and Topological Methods</a:t>
            </a:r>
            <a:endParaRPr lang="en-US" sz="3200" dirty="0">
              <a:solidFill>
                <a:srgbClr val="0D30FF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65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150" y="238204"/>
            <a:ext cx="8093849" cy="1133395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</a:rPr>
              <a:t>Diffusion Map</a:t>
            </a:r>
            <a:endParaRPr lang="en-US" dirty="0">
              <a:solidFill>
                <a:srgbClr val="0000FF"/>
              </a:solidFill>
              <a:latin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97731" y="1211638"/>
            <a:ext cx="8229600" cy="5369914"/>
          </a:xfrm>
        </p:spPr>
        <p:txBody>
          <a:bodyPr>
            <a:normAutofit/>
          </a:bodyPr>
          <a:lstStyle/>
          <a:p>
            <a:r>
              <a:rPr lang="en-US" dirty="0" smtClean="0"/>
              <a:t>Gaussian kernel</a:t>
            </a:r>
          </a:p>
          <a:p>
            <a:r>
              <a:rPr lang="en-US" dirty="0" smtClean="0"/>
              <a:t>Normalized kernel</a:t>
            </a:r>
          </a:p>
          <a:p>
            <a:endParaRPr lang="en-US" dirty="0" smtClean="0"/>
          </a:p>
          <a:p>
            <a:r>
              <a:rPr lang="en-US" altLang="zh-CN" dirty="0" smtClean="0"/>
              <a:t>Diffusion/Laplacian kernel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err="1" smtClean="0"/>
              <a:t>α</a:t>
            </a:r>
            <a:r>
              <a:rPr lang="en-US" dirty="0" smtClean="0"/>
              <a:t>=1, </a:t>
            </a:r>
            <a:r>
              <a:rPr lang="en-US" dirty="0" err="1" smtClean="0"/>
              <a:t>Laplacian</a:t>
            </a:r>
            <a:r>
              <a:rPr lang="en-US" dirty="0" smtClean="0"/>
              <a:t>-Beltrami operator, separate geometry from density</a:t>
            </a:r>
          </a:p>
          <a:p>
            <a:pPr lvl="1"/>
            <a:r>
              <a:rPr lang="en-US" dirty="0" err="1" smtClean="0"/>
              <a:t>α</a:t>
            </a:r>
            <a:r>
              <a:rPr lang="en-US" dirty="0" smtClean="0"/>
              <a:t>=0, classical normalized graph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lvl="1"/>
            <a:r>
              <a:rPr lang="en-US" dirty="0" err="1" smtClean="0"/>
              <a:t>α</a:t>
            </a:r>
            <a:r>
              <a:rPr lang="en-US" dirty="0" smtClean="0"/>
              <a:t>=1/2, </a:t>
            </a:r>
            <a:r>
              <a:rPr lang="en-US" altLang="zh-CN" dirty="0" smtClean="0"/>
              <a:t>backward </a:t>
            </a:r>
            <a:r>
              <a:rPr lang="en-US" dirty="0" err="1" smtClean="0"/>
              <a:t>Fokkar</a:t>
            </a:r>
            <a:r>
              <a:rPr lang="en-US" dirty="0" smtClean="0"/>
              <a:t>-Planck </a:t>
            </a:r>
            <a:r>
              <a:rPr lang="en-US" altLang="zh-CN" dirty="0" smtClean="0"/>
              <a:t>operator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147976"/>
              </p:ext>
            </p:extLst>
          </p:nvPr>
        </p:nvGraphicFramePr>
        <p:xfrm>
          <a:off x="7044138" y="975223"/>
          <a:ext cx="2743200" cy="85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3" imgW="1587500" imgH="495300" progId="Equation.3">
                  <p:embed/>
                </p:oleObj>
              </mc:Choice>
              <mc:Fallback>
                <p:oleObj name="Equation" r:id="rId3" imgW="15875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4138" y="975223"/>
                        <a:ext cx="2743200" cy="8558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161977"/>
              </p:ext>
            </p:extLst>
          </p:nvPr>
        </p:nvGraphicFramePr>
        <p:xfrm>
          <a:off x="5548058" y="1885273"/>
          <a:ext cx="5051996" cy="53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Equation" r:id="rId5" imgW="3708400" imgH="393700" progId="Equation.3">
                  <p:embed/>
                </p:oleObj>
              </mc:Choice>
              <mc:Fallback>
                <p:oleObj name="Equation" r:id="rId5" imgW="3708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058" y="1885273"/>
                        <a:ext cx="5051996" cy="5363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564021"/>
              </p:ext>
            </p:extLst>
          </p:nvPr>
        </p:nvGraphicFramePr>
        <p:xfrm>
          <a:off x="4943032" y="2792436"/>
          <a:ext cx="60944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Equation" r:id="rId7" imgW="4191000" imgH="469900" progId="Equation.3">
                  <p:embed/>
                </p:oleObj>
              </mc:Choice>
              <mc:Fallback>
                <p:oleObj name="Equation" r:id="rId7" imgW="4191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032" y="2792436"/>
                        <a:ext cx="60944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795578" y="6317188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Coifman-Lafon</a:t>
            </a:r>
            <a:r>
              <a:rPr lang="en-US" dirty="0">
                <a:solidFill>
                  <a:srgbClr val="800000"/>
                </a:solidFill>
              </a:rPr>
              <a:t> 2006. Diffusion Maps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779" y="975223"/>
            <a:ext cx="8693597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Convergence of Diffusion Map [Coifman-Lafon’06]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8" y="2040770"/>
            <a:ext cx="8598342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Hessian LLE (Donoho-Grimes’03)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63" y="1636699"/>
            <a:ext cx="8706297" cy="52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assumptions in ISOMAP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729157"/>
            <a:ext cx="8636444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Relaxations in Hessian LLE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62" y="1534245"/>
            <a:ext cx="9133300" cy="163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98" y="4170130"/>
            <a:ext cx="10249529" cy="13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 on Swiss Roll with hole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602" y="2064444"/>
            <a:ext cx="5937964" cy="4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07469"/>
            <a:ext cx="8911687" cy="1697531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Local Tangent Space Alignment </a:t>
            </a:r>
            <a:br>
              <a:rPr lang="en-US" altLang="zh-CN" dirty="0" smtClean="0">
                <a:solidFill>
                  <a:srgbClr val="0000FF"/>
                </a:solidFill>
                <a:latin typeface="Comic Sans MS"/>
              </a:rPr>
            </a:br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[Zha-Zhang’05]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30076"/>
            <a:ext cx="8357029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  <a:latin typeface="Comic Sans MS"/>
              </a:rPr>
              <a:t>From LTSA to Connection Laplacian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5010" y="6241077"/>
            <a:ext cx="9703130" cy="61692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Second order convergence to connection </a:t>
            </a:r>
            <a:r>
              <a:rPr lang="en-US" altLang="zh-CN" dirty="0"/>
              <a:t>L</a:t>
            </a:r>
            <a:r>
              <a:rPr lang="en-US" altLang="zh-CN" dirty="0" smtClean="0"/>
              <a:t>aplacian is possible [</a:t>
            </a:r>
            <a:r>
              <a:rPr lang="en-US" altLang="zh-CN" dirty="0" smtClean="0">
                <a:solidFill>
                  <a:srgbClr val="C00000"/>
                </a:solidFill>
              </a:rPr>
              <a:t>Hau-Tieng Wu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34" y="1540990"/>
            <a:ext cx="8915400" cy="46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 on Swiss Roll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61" y="1905000"/>
            <a:ext cx="6078378" cy="48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Manifold Learning</a:t>
            </a:r>
          </a:p>
          <a:p>
            <a:pPr lvl="1"/>
            <a:r>
              <a:rPr lang="en-US" altLang="zh-CN" dirty="0" smtClean="0"/>
              <a:t>ISOMAP: global, provable, slow</a:t>
            </a:r>
          </a:p>
          <a:p>
            <a:pPr lvl="1"/>
            <a:r>
              <a:rPr lang="en-US" altLang="zh-CN" dirty="0" smtClean="0"/>
              <a:t>LLE: local, fast, yet not provable</a:t>
            </a:r>
          </a:p>
          <a:p>
            <a:pPr lvl="1"/>
            <a:r>
              <a:rPr lang="en-US" altLang="zh-CN" dirty="0" smtClean="0"/>
              <a:t>Laplacian LLE: local, fast, provable convergence to Laplacian-Beltrami operator </a:t>
            </a:r>
          </a:p>
          <a:p>
            <a:pPr lvl="1"/>
            <a:r>
              <a:rPr lang="en-US" altLang="zh-CN" dirty="0" smtClean="0"/>
              <a:t>Diffusion Map: local, fast, more general than Laplacian LLE, random walk </a:t>
            </a:r>
          </a:p>
          <a:p>
            <a:pPr lvl="1"/>
            <a:r>
              <a:rPr lang="en-US" altLang="zh-CN" dirty="0" smtClean="0"/>
              <a:t>Hessian LLE: local, fast, find </a:t>
            </a:r>
            <a:r>
              <a:rPr lang="en-US" altLang="zh-CN" dirty="0"/>
              <a:t>isometric </a:t>
            </a:r>
            <a:r>
              <a:rPr lang="en-US" altLang="zh-CN" dirty="0" smtClean="0"/>
              <a:t>linear coordinates, unstable</a:t>
            </a:r>
          </a:p>
          <a:p>
            <a:pPr lvl="1"/>
            <a:r>
              <a:rPr lang="en-US" altLang="zh-CN" dirty="0" smtClean="0"/>
              <a:t>LTSA: local, fastest, first order convergence</a:t>
            </a:r>
          </a:p>
          <a:p>
            <a:pPr lvl="1"/>
            <a:r>
              <a:rPr lang="en-US" altLang="zh-CN" dirty="0" smtClean="0"/>
              <a:t>Vector Diffusion Map: local, second order convergence to Connection Laplacian</a:t>
            </a:r>
          </a:p>
        </p:txBody>
      </p:sp>
    </p:spTree>
    <p:extLst>
      <p:ext uri="{BB962C8B-B14F-4D97-AF65-F5344CB8AC3E}">
        <p14:creationId xmlns:p14="http://schemas.microsoft.com/office/powerpoint/2010/main" val="287662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981200" y="274638"/>
            <a:ext cx="8229600" cy="1143000"/>
          </a:xfrm>
          <a:noFill/>
        </p:spPr>
        <p:txBody>
          <a:bodyPr/>
          <a:lstStyle/>
          <a:p>
            <a:r>
              <a:rPr lang="en-US" altLang="zh-CN" sz="3200">
                <a:solidFill>
                  <a:srgbClr val="0D30FF"/>
                </a:solidFill>
                <a:latin typeface="Comic Sans MS" charset="0"/>
              </a:rPr>
              <a:t>Geometric and Topological Data Analysis</a:t>
            </a:r>
            <a:endParaRPr lang="en-US" sz="320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1828800" y="1447801"/>
            <a:ext cx="968147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>
              <a:buFont typeface="Wingdings" charset="2"/>
              <a:buChar char="§"/>
            </a:pPr>
            <a:r>
              <a:rPr lang="en-US" sz="2000" dirty="0"/>
              <a:t> General area of </a:t>
            </a:r>
            <a:r>
              <a:rPr lang="en-US" sz="2000" dirty="0">
                <a:solidFill>
                  <a:srgbClr val="FF0000"/>
                </a:solidFill>
              </a:rPr>
              <a:t>geometric data analysis </a:t>
            </a:r>
            <a:r>
              <a:rPr lang="en-US" sz="2000" dirty="0"/>
              <a:t>attempts to give insight into data by imposing a geometry (metric) on it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000" dirty="0"/>
              <a:t> </a:t>
            </a:r>
            <a:r>
              <a:rPr lang="en-US" sz="2000" dirty="0">
                <a:solidFill>
                  <a:srgbClr val="008000"/>
                </a:solidFill>
              </a:rPr>
              <a:t>manifold learning</a:t>
            </a:r>
            <a:r>
              <a:rPr lang="en-US" sz="2000" dirty="0"/>
              <a:t>: global coordinate preserving local structure</a:t>
            </a:r>
          </a:p>
          <a:p>
            <a:pPr lvl="1" algn="just">
              <a:buFont typeface="Wingdings" charset="2"/>
              <a:buChar char="§"/>
            </a:pPr>
            <a:r>
              <a:rPr lang="en-US" sz="2000" dirty="0">
                <a:solidFill>
                  <a:srgbClr val="008000"/>
                </a:solidFill>
              </a:rPr>
              <a:t> metric learning</a:t>
            </a:r>
            <a:r>
              <a:rPr lang="en-US" sz="2000" dirty="0"/>
              <a:t>: find a metric accounting for similarity</a:t>
            </a:r>
          </a:p>
          <a:p>
            <a:pPr algn="just">
              <a:buFont typeface="Wingdings" charset="2"/>
              <a:buNone/>
            </a:pPr>
            <a:endParaRPr lang="en-US" sz="2000" dirty="0"/>
          </a:p>
          <a:p>
            <a:pPr algn="just">
              <a:buFont typeface="Wingdings" charset="2"/>
              <a:buChar char="§"/>
            </a:pP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altLang="zh-CN" sz="2000" dirty="0">
                <a:solidFill>
                  <a:srgbClr val="FF0000"/>
                </a:solidFill>
              </a:rPr>
              <a:t>opological</a:t>
            </a:r>
            <a:r>
              <a:rPr lang="en-US" altLang="zh-CN" sz="2000" dirty="0"/>
              <a:t> method is to study </a:t>
            </a:r>
            <a:r>
              <a:rPr lang="en-US" altLang="zh-CN" sz="2000" dirty="0">
                <a:solidFill>
                  <a:srgbClr val="008000"/>
                </a:solidFill>
              </a:rPr>
              <a:t>invariants under metric distortion</a:t>
            </a:r>
          </a:p>
          <a:p>
            <a:pPr lvl="1" algn="just">
              <a:buFont typeface="Wingdings" charset="2"/>
              <a:buChar char="§"/>
            </a:pPr>
            <a:r>
              <a:rPr lang="en-US" sz="2000" dirty="0"/>
              <a:t> </a:t>
            </a:r>
            <a:r>
              <a:rPr lang="en-US" altLang="zh-CN" sz="2000" dirty="0"/>
              <a:t>clustering as connected components</a:t>
            </a:r>
          </a:p>
          <a:p>
            <a:pPr lvl="1" algn="just">
              <a:buFont typeface="Wingdings" charset="2"/>
              <a:buChar char="§"/>
            </a:pPr>
            <a:r>
              <a:rPr lang="en-US" sz="2000" dirty="0"/>
              <a:t> </a:t>
            </a:r>
            <a:r>
              <a:rPr lang="en-US" altLang="zh-CN" sz="2000" dirty="0"/>
              <a:t>loops, holes</a:t>
            </a:r>
          </a:p>
          <a:p>
            <a:pPr lvl="1" algn="just">
              <a:buFont typeface="Wingdings" charset="2"/>
              <a:buChar char="§"/>
            </a:pPr>
            <a:endParaRPr lang="en-US" altLang="zh-CN" sz="2000" dirty="0"/>
          </a:p>
          <a:p>
            <a:pPr algn="just">
              <a:buFont typeface="Wingdings" charset="2"/>
              <a:buChar char="§"/>
            </a:pPr>
            <a:r>
              <a:rPr lang="en-US" sz="2000" dirty="0"/>
              <a:t> Between them, lies in </a:t>
            </a:r>
            <a:r>
              <a:rPr lang="en-US" sz="2000" dirty="0">
                <a:solidFill>
                  <a:srgbClr val="FF0000"/>
                </a:solidFill>
              </a:rPr>
              <a:t>Hodge Theory</a:t>
            </a:r>
            <a:r>
              <a:rPr lang="en-US" sz="2000" dirty="0"/>
              <a:t>, a bridge over geometry and topology</a:t>
            </a:r>
          </a:p>
          <a:p>
            <a:pPr lvl="1" algn="just">
              <a:buFont typeface="Wingdings" charset="2"/>
              <a:buChar char="§"/>
            </a:pPr>
            <a:r>
              <a:rPr lang="en-US" sz="2000" dirty="0">
                <a:solidFill>
                  <a:srgbClr val="008000"/>
                </a:solidFill>
              </a:rPr>
              <a:t> 0-dimensional Hodge Theory: </a:t>
            </a:r>
            <a:r>
              <a:rPr lang="en-US" sz="2000" dirty="0" err="1"/>
              <a:t>Laplacian</a:t>
            </a:r>
            <a:r>
              <a:rPr lang="en-US" sz="2000" dirty="0"/>
              <a:t> </a:t>
            </a:r>
            <a:r>
              <a:rPr lang="en-US" sz="2000" dirty="0" err="1"/>
              <a:t>eigenmaps</a:t>
            </a:r>
            <a:r>
              <a:rPr lang="en-US" sz="2000" dirty="0"/>
              <a:t>, Diffusion Maps</a:t>
            </a:r>
          </a:p>
          <a:p>
            <a:pPr lvl="1" algn="just">
              <a:buFont typeface="Wingdings" charset="2"/>
              <a:buChar char="§"/>
            </a:pPr>
            <a:r>
              <a:rPr lang="en-US" sz="2000" dirty="0">
                <a:solidFill>
                  <a:srgbClr val="008000"/>
                </a:solidFill>
              </a:rPr>
              <a:t> 1-dimensional Hodge Theory: </a:t>
            </a:r>
            <a:r>
              <a:rPr lang="en-US" sz="2000" dirty="0">
                <a:solidFill>
                  <a:srgbClr val="000000"/>
                </a:solidFill>
              </a:rPr>
              <a:t>Preference Aggregation, Game Theory</a:t>
            </a:r>
          </a:p>
          <a:p>
            <a:pPr algn="just"/>
            <a:endParaRPr lang="en-US" sz="2000" dirty="0"/>
          </a:p>
          <a:p>
            <a:pPr algn="just">
              <a:buFont typeface="Wingdings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261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From Graph to Complexes: Topological and Geometric Approach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Persistent Homology</a:t>
            </a:r>
          </a:p>
          <a:p>
            <a:r>
              <a:rPr lang="en-US" altLang="zh-CN" dirty="0" smtClean="0"/>
              <a:t>Hodge Theory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9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Reflection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262392"/>
            <a:ext cx="8915400" cy="655437"/>
          </a:xfrm>
        </p:spPr>
        <p:txBody>
          <a:bodyPr/>
          <a:lstStyle/>
          <a:p>
            <a:r>
              <a:rPr lang="en-US" altLang="zh-CN" dirty="0" smtClean="0"/>
              <a:t>Data often contain singularities, not simple manifolds!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30717"/>
            <a:ext cx="8629477" cy="46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Topology with Scale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719" y="1411894"/>
            <a:ext cx="5417272" cy="2700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10" y="4366823"/>
            <a:ext cx="7016929" cy="22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3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86591" cy="1280890"/>
          </a:xfrm>
        </p:spPr>
        <p:txBody>
          <a:bodyPr/>
          <a:lstStyle/>
          <a:p>
            <a:r>
              <a:rPr lang="en-US" altLang="zh-CN" dirty="0" smtClean="0"/>
              <a:t>What kind of Topology for Data Analysis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40" y="1479211"/>
            <a:ext cx="8607423" cy="53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Topological Data Analysis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805" y="1437152"/>
            <a:ext cx="9526410" cy="50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155" y="624110"/>
            <a:ext cx="10251419" cy="58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81" y="237563"/>
            <a:ext cx="10257610" cy="63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0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5747" cy="1280890"/>
          </a:xfrm>
        </p:spPr>
        <p:txBody>
          <a:bodyPr/>
          <a:lstStyle/>
          <a:p>
            <a:r>
              <a:rPr lang="en-US" altLang="zh-CN" dirty="0" smtClean="0"/>
              <a:t>Term-Document </a:t>
            </a:r>
            <a:r>
              <a:rPr lang="en-US" altLang="zh-CN" dirty="0" err="1" smtClean="0"/>
              <a:t>Cooccurence</a:t>
            </a:r>
            <a:r>
              <a:rPr lang="en-US" altLang="zh-CN" dirty="0" smtClean="0"/>
              <a:t> Complex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199" y="1465255"/>
            <a:ext cx="9309951" cy="51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93" y="624110"/>
            <a:ext cx="10184628" cy="56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36" y="1533313"/>
            <a:ext cx="9179751" cy="51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Manifold Learning and Nonlinear Dimensionality Reduction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8"/>
            <a:ext cx="9102544" cy="231225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ISOMAP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LLE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Diffusion Map, Laplacian </a:t>
            </a:r>
            <a:r>
              <a:rPr lang="en-US" altLang="zh-CN" dirty="0" err="1" smtClean="0">
                <a:solidFill>
                  <a:srgbClr val="C00000"/>
                </a:solidFill>
              </a:rPr>
              <a:t>Eigenmap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Hessian LLE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LTSA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VDM</a:t>
            </a:r>
          </a:p>
        </p:txBody>
      </p:sp>
    </p:spTree>
    <p:extLst>
      <p:ext uri="{BB962C8B-B14F-4D97-AF65-F5344CB8AC3E}">
        <p14:creationId xmlns:p14="http://schemas.microsoft.com/office/powerpoint/2010/main" val="36609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40" y="624110"/>
            <a:ext cx="9933293" cy="55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63100"/>
            <a:ext cx="8763779" cy="50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19" y="624110"/>
            <a:ext cx="9742175" cy="54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Persistent Homology: algebraic definition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534" y="2249448"/>
            <a:ext cx="9687137" cy="4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063" y="624110"/>
            <a:ext cx="3027509" cy="6233890"/>
          </a:xfrm>
        </p:spPr>
        <p:txBody>
          <a:bodyPr/>
          <a:lstStyle/>
          <a:p>
            <a:r>
              <a:rPr lang="en-US" altLang="zh-CN" dirty="0" smtClean="0"/>
              <a:t>Persistent Homology as online algorithm to track topology changes</a:t>
            </a:r>
            <a:br>
              <a:rPr lang="en-US" altLang="zh-CN" dirty="0" smtClean="0"/>
            </a:br>
            <a:r>
              <a:rPr lang="en-US" altLang="zh-CN" dirty="0" smtClean="0"/>
              <a:t>(by </a:t>
            </a:r>
            <a:r>
              <a:rPr lang="en-US" altLang="zh-CN" dirty="0" err="1" smtClean="0"/>
              <a:t>JPlex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213" y="299677"/>
            <a:ext cx="6812539" cy="4410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778" y="5046081"/>
            <a:ext cx="6791408" cy="175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Persistent 1-Homology of </a:t>
            </a:r>
            <a:r>
              <a:rPr lang="en-US" altLang="zh-CN" dirty="0" err="1" smtClean="0"/>
              <a:t>Cech</a:t>
            </a:r>
            <a:r>
              <a:rPr lang="en-US" altLang="zh-CN" dirty="0" smtClean="0"/>
              <a:t> Complex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72354"/>
            <a:ext cx="8743973" cy="47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continued 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648" y="1377120"/>
            <a:ext cx="8916964" cy="4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626" y="226241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Example: Persistent 0-Homology of Functional sublevel sets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626" y="1561601"/>
            <a:ext cx="7989816" cy="5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Application: Sensor Network Coverage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32037"/>
            <a:ext cx="8911687" cy="3279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93" y="4711989"/>
            <a:ext cx="6250166" cy="212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0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6721" y="614253"/>
            <a:ext cx="9647891" cy="129074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Application: Topology of Natural Image 3x3 Patches (</a:t>
            </a:r>
            <a:r>
              <a:rPr lang="en-US" altLang="zh-CN" dirty="0" err="1" smtClean="0"/>
              <a:t>Carlsson</a:t>
            </a:r>
            <a:r>
              <a:rPr lang="en-US" altLang="zh-CN" dirty="0" smtClean="0"/>
              <a:t> et al. 2008)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828" y="2030293"/>
            <a:ext cx="4837641" cy="457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33" y="4796197"/>
            <a:ext cx="5088995" cy="204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94" y="2030293"/>
            <a:ext cx="4851165" cy="27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</p:spPr>
        <p:txBody>
          <a:bodyPr/>
          <a:lstStyle/>
          <a:p>
            <a:r>
              <a:rPr lang="en-US" sz="3000">
                <a:solidFill>
                  <a:srgbClr val="0D30FF"/>
                </a:solidFill>
                <a:latin typeface="Comic Sans MS" charset="0"/>
              </a:rPr>
              <a:t>D</a:t>
            </a:r>
            <a:r>
              <a:rPr lang="en-US" altLang="zh-CN" sz="3000">
                <a:solidFill>
                  <a:srgbClr val="0D30FF"/>
                </a:solidFill>
                <a:latin typeface="Comic Sans MS" charset="0"/>
              </a:rPr>
              <a:t>imensionality Reduction</a:t>
            </a:r>
            <a:endParaRPr lang="en-US" sz="300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00009" y="1446213"/>
            <a:ext cx="9550012" cy="4525963"/>
          </a:xfrm>
          <a:noFill/>
        </p:spPr>
        <p:txBody>
          <a:bodyPr/>
          <a:lstStyle/>
          <a:p>
            <a:r>
              <a:rPr lang="en-US" sz="2800" dirty="0"/>
              <a:t>D</a:t>
            </a:r>
            <a:r>
              <a:rPr lang="en-US" altLang="zh-CN" sz="2800" dirty="0"/>
              <a:t>ata are concentrated </a:t>
            </a:r>
            <a:r>
              <a:rPr lang="en-US" sz="2800" dirty="0"/>
              <a:t>around low </a:t>
            </a:r>
            <a:r>
              <a:rPr lang="en-US" altLang="zh-CN" sz="2800" dirty="0"/>
              <a:t>d</a:t>
            </a:r>
            <a:r>
              <a:rPr lang="en-US" sz="2800" dirty="0"/>
              <a:t>imensional Manifolds</a:t>
            </a:r>
          </a:p>
          <a:p>
            <a:pPr lvl="1"/>
            <a:r>
              <a:rPr lang="en-US" sz="2400" dirty="0"/>
              <a:t>Linear</a:t>
            </a:r>
            <a:r>
              <a:rPr lang="zh-CN" altLang="en-US" sz="2400" dirty="0">
                <a:ea typeface="宋体" charset="-122"/>
                <a:cs typeface="宋体" charset="-122"/>
              </a:rPr>
              <a:t>：</a:t>
            </a:r>
            <a:r>
              <a:rPr lang="en-US" altLang="zh-CN" sz="2400" dirty="0">
                <a:ea typeface="宋体" charset="-122"/>
                <a:cs typeface="宋体" charset="-122"/>
              </a:rPr>
              <a:t>MDS, PCA</a:t>
            </a:r>
            <a:endParaRPr lang="en-US" altLang="ja-JP" sz="2400" dirty="0"/>
          </a:p>
          <a:p>
            <a:pPr lvl="1"/>
            <a:r>
              <a:rPr lang="en-US" sz="2400" dirty="0" err="1"/>
              <a:t>NonLinear</a:t>
            </a:r>
            <a:r>
              <a:rPr lang="en-US" altLang="zh-CN" sz="2400" dirty="0">
                <a:ea typeface="宋体" charset="-122"/>
                <a:cs typeface="宋体" charset="-122"/>
              </a:rPr>
              <a:t>: ISOMAP, LLE, …</a:t>
            </a:r>
            <a:endParaRPr lang="en-US" altLang="zh-CN" sz="2400" dirty="0"/>
          </a:p>
        </p:txBody>
      </p:sp>
      <p:pic>
        <p:nvPicPr>
          <p:cNvPr id="28676" name="Picture 4" descr="img1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338747" y="3709194"/>
            <a:ext cx="2171700" cy="2162175"/>
          </a:xfrm>
        </p:spPr>
      </p:pic>
      <p:pic>
        <p:nvPicPr>
          <p:cNvPr id="242693" name="Picture 5" descr="se490906900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grayscl/>
          </a:blip>
          <a:srcRect r="71698"/>
          <a:stretch>
            <a:fillRect/>
          </a:stretch>
        </p:blipFill>
        <p:spPr>
          <a:xfrm>
            <a:off x="8632122" y="3553480"/>
            <a:ext cx="2133600" cy="2276475"/>
          </a:xfrm>
        </p:spPr>
      </p:pic>
    </p:spTree>
    <p:extLst>
      <p:ext uri="{BB962C8B-B14F-4D97-AF65-F5344CB8AC3E}">
        <p14:creationId xmlns:p14="http://schemas.microsoft.com/office/powerpoint/2010/main" val="6228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Define a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complex from data</a:t>
            </a:r>
          </a:p>
          <a:p>
            <a:r>
              <a:rPr lang="en-US" altLang="zh-CN" dirty="0" smtClean="0"/>
              <a:t>Form a filtration on the </a:t>
            </a:r>
            <a:r>
              <a:rPr lang="en-US" altLang="zh-CN" dirty="0" err="1" smtClean="0"/>
              <a:t>simplices</a:t>
            </a:r>
            <a:r>
              <a:rPr lang="en-US" altLang="zh-CN" dirty="0" smtClean="0"/>
              <a:t> such that inclusion order is respected</a:t>
            </a:r>
          </a:p>
          <a:p>
            <a:pPr lvl="1"/>
            <a:r>
              <a:rPr lang="en-US" altLang="zh-CN" dirty="0" smtClean="0"/>
              <a:t>Scale in </a:t>
            </a:r>
            <a:r>
              <a:rPr lang="en-US" altLang="zh-CN" dirty="0" err="1" smtClean="0"/>
              <a:t>Cech</a:t>
            </a:r>
            <a:r>
              <a:rPr lang="en-US" altLang="zh-CN" dirty="0" smtClean="0"/>
              <a:t>, RIPS complexes</a:t>
            </a:r>
          </a:p>
          <a:p>
            <a:pPr lvl="1"/>
            <a:r>
              <a:rPr lang="en-US" altLang="zh-CN" dirty="0" smtClean="0"/>
              <a:t>Functional (sub/super-) level sets </a:t>
            </a:r>
          </a:p>
          <a:p>
            <a:r>
              <a:rPr lang="en-US" altLang="zh-CN" dirty="0" smtClean="0"/>
              <a:t>Persistent homology is to track homology evolution in the filtration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What about Hodge Theory?</a:t>
            </a:r>
          </a:p>
          <a:p>
            <a:pPr lvl="1"/>
            <a:r>
              <a:rPr lang="en-US" altLang="zh-CN" dirty="0" smtClean="0"/>
              <a:t>Provides special basis (harmonic) for real homology classes</a:t>
            </a:r>
          </a:p>
          <a:p>
            <a:pPr lvl="1"/>
            <a:r>
              <a:rPr lang="en-US" altLang="zh-CN" dirty="0" smtClean="0"/>
              <a:t>Seminar: </a:t>
            </a:r>
            <a:r>
              <a:rPr lang="en-US" altLang="zh-CN" dirty="0" smtClean="0">
                <a:solidFill>
                  <a:srgbClr val="C00000"/>
                </a:solidFill>
              </a:rPr>
              <a:t>Applied Hodge Theory</a:t>
            </a:r>
            <a:r>
              <a:rPr lang="en-US" altLang="zh-CN" dirty="0" smtClean="0"/>
              <a:t>, May 8, 4-5pm, NTU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3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Generative Models in Manifold Learning</a:t>
            </a:r>
            <a:endParaRPr lang="en-US" sz="2800">
              <a:solidFill>
                <a:srgbClr val="0D30FF"/>
              </a:solidFill>
              <a:latin typeface="Comic Sans MS" charset="0"/>
            </a:endParaRPr>
          </a:p>
        </p:txBody>
      </p:sp>
      <p:pic>
        <p:nvPicPr>
          <p:cNvPr id="29699" name="Picture 5" descr="genmodel_nldr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4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Example…</a:t>
            </a:r>
          </a:p>
        </p:txBody>
      </p:sp>
      <p:pic>
        <p:nvPicPr>
          <p:cNvPr id="238595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9490"/>
          <a:stretch>
            <a:fillRect/>
          </a:stretch>
        </p:blipFill>
        <p:spPr>
          <a:xfrm>
            <a:off x="1524000" y="0"/>
            <a:ext cx="9144000" cy="6858000"/>
          </a:xfrm>
          <a:ln/>
        </p:spPr>
      </p:pic>
    </p:spTree>
    <p:extLst>
      <p:ext uri="{BB962C8B-B14F-4D97-AF65-F5344CB8AC3E}">
        <p14:creationId xmlns:p14="http://schemas.microsoft.com/office/powerpoint/2010/main" val="18573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62147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50508"/>
          <a:stretch>
            <a:fillRect/>
          </a:stretch>
        </p:blipFill>
        <p:spPr>
          <a:xfrm>
            <a:off x="1524000" y="1"/>
            <a:ext cx="9144000" cy="6854825"/>
          </a:xfrm>
          <a:ln/>
        </p:spPr>
      </p:pic>
    </p:spTree>
    <p:extLst>
      <p:ext uri="{BB962C8B-B14F-4D97-AF65-F5344CB8AC3E}">
        <p14:creationId xmlns:p14="http://schemas.microsoft.com/office/powerpoint/2010/main" val="68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2475</TotalTime>
  <Words>1018</Words>
  <Application>Microsoft Office PowerPoint</Application>
  <PresentationFormat>Widescreen</PresentationFormat>
  <Paragraphs>168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メイリオ</vt:lpstr>
      <vt:lpstr>微軟正黑體</vt:lpstr>
      <vt:lpstr>宋体</vt:lpstr>
      <vt:lpstr>幼圆</vt:lpstr>
      <vt:lpstr>Arial</vt:lpstr>
      <vt:lpstr>Calibri</vt:lpstr>
      <vt:lpstr>Century Gothic</vt:lpstr>
      <vt:lpstr>Comic Sans MS</vt:lpstr>
      <vt:lpstr>Wingdings</vt:lpstr>
      <vt:lpstr>Wingdings 3</vt:lpstr>
      <vt:lpstr>Wisp</vt:lpstr>
      <vt:lpstr>Equation</vt:lpstr>
      <vt:lpstr>A Mathematical Introduction to Data Science Lecture 3: Geometric and Topological Methods</vt:lpstr>
      <vt:lpstr>Main Content</vt:lpstr>
      <vt:lpstr>Geometric and Topological Methods</vt:lpstr>
      <vt:lpstr>Geometric and Topological Data Analysis</vt:lpstr>
      <vt:lpstr>Manifold Learning and Nonlinear Dimensionality Reduction</vt:lpstr>
      <vt:lpstr>Dimensionality Reduction</vt:lpstr>
      <vt:lpstr>Generative Models in Manifold Learning</vt:lpstr>
      <vt:lpstr>Example…</vt:lpstr>
      <vt:lpstr>PowerPoint Presentation</vt:lpstr>
      <vt:lpstr>Biomolecular: Alanine-dipeptide</vt:lpstr>
      <vt:lpstr>Meta-Algorithm: Kernel PCA</vt:lpstr>
      <vt:lpstr>PowerPoint Presentation</vt:lpstr>
      <vt:lpstr>Nonlinear Manifolds..</vt:lpstr>
      <vt:lpstr>Two Basic Geometric Embedding Methods</vt:lpstr>
      <vt:lpstr>Recall: MDS</vt:lpstr>
      <vt:lpstr>ISOMAP  [Tennenbaum-DeSilva-Langford’00]</vt:lpstr>
      <vt:lpstr>LLE (Locally Linear Embedding)</vt:lpstr>
      <vt:lpstr>Laplacian LLE</vt:lpstr>
      <vt:lpstr>Laplacian Eigenmaps (I) [Belkin-Niyogi]</vt:lpstr>
      <vt:lpstr>Laplacian Eigenmaps (II)</vt:lpstr>
      <vt:lpstr>Laplacian Eigenmaps (III)</vt:lpstr>
      <vt:lpstr>Justification</vt:lpstr>
      <vt:lpstr>A Fundamental Identity</vt:lpstr>
      <vt:lpstr>Embedding as Unnormalized Laplacian Eigenmaps</vt:lpstr>
      <vt:lpstr>On the Manifold</vt:lpstr>
      <vt:lpstr>Stokes Theorem</vt:lpstr>
      <vt:lpstr>From Graph to Manifolds: Pointwise Convergence</vt:lpstr>
      <vt:lpstr>From Graph to Manifolds: Spectrum Convergence</vt:lpstr>
      <vt:lpstr>Connections to Markov Chain</vt:lpstr>
      <vt:lpstr>Diffusion Map</vt:lpstr>
      <vt:lpstr>Convergence of Diffusion Map [Coifman-Lafon’06]</vt:lpstr>
      <vt:lpstr>Hessian LLE (Donoho-Grimes’03)</vt:lpstr>
      <vt:lpstr>Two assumptions in ISOMAP</vt:lpstr>
      <vt:lpstr>Relaxations in Hessian LLE</vt:lpstr>
      <vt:lpstr>Comparisons on Swiss Roll with hole</vt:lpstr>
      <vt:lpstr>Local Tangent Space Alignment  [Zha-Zhang’05]</vt:lpstr>
      <vt:lpstr>From LTSA to Connection Laplacian</vt:lpstr>
      <vt:lpstr>Comparisons on Swiss Roll</vt:lpstr>
      <vt:lpstr>Summary</vt:lpstr>
      <vt:lpstr>From Graph to Complexes: Topological and Geometric Approach</vt:lpstr>
      <vt:lpstr>Reflection</vt:lpstr>
      <vt:lpstr>Topology with Scale</vt:lpstr>
      <vt:lpstr>What kind of Topology for Data Analysis</vt:lpstr>
      <vt:lpstr>Topological Data Analysis</vt:lpstr>
      <vt:lpstr>PowerPoint Presentation</vt:lpstr>
      <vt:lpstr>PowerPoint Presentation</vt:lpstr>
      <vt:lpstr>Term-Document Cooccurence Complex</vt:lpstr>
      <vt:lpstr>PowerPoint Presentation</vt:lpstr>
      <vt:lpstr>Example</vt:lpstr>
      <vt:lpstr>PowerPoint Presentation</vt:lpstr>
      <vt:lpstr>Example</vt:lpstr>
      <vt:lpstr>PowerPoint Presentation</vt:lpstr>
      <vt:lpstr>Persistent Homology: algebraic definition</vt:lpstr>
      <vt:lpstr>Persistent Homology as online algorithm to track topology changes (by JPlex)</vt:lpstr>
      <vt:lpstr>Example: Persistent 1-Homology of Cech Complex</vt:lpstr>
      <vt:lpstr>continued </vt:lpstr>
      <vt:lpstr>Example: Persistent 0-Homology of Functional sublevel sets</vt:lpstr>
      <vt:lpstr>Application: Sensor Network Coverage</vt:lpstr>
      <vt:lpstr>Application: Topology of Natural Image 3x3 Patches (Carlsson et al. 2008)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213</cp:revision>
  <cp:lastPrinted>2015-03-04T03:42:54Z</cp:lastPrinted>
  <dcterms:created xsi:type="dcterms:W3CDTF">2015-03-03T03:51:26Z</dcterms:created>
  <dcterms:modified xsi:type="dcterms:W3CDTF">2015-05-07T03:30:09Z</dcterms:modified>
</cp:coreProperties>
</file>